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0" r:id="rId2"/>
    <p:sldId id="286" r:id="rId3"/>
    <p:sldId id="273" r:id="rId4"/>
    <p:sldId id="287" r:id="rId5"/>
    <p:sldId id="274" r:id="rId6"/>
    <p:sldId id="299" r:id="rId7"/>
    <p:sldId id="300" r:id="rId8"/>
    <p:sldId id="301" r:id="rId9"/>
    <p:sldId id="302" r:id="rId10"/>
    <p:sldId id="305" r:id="rId11"/>
    <p:sldId id="303" r:id="rId12"/>
    <p:sldId id="306" r:id="rId13"/>
    <p:sldId id="307" r:id="rId14"/>
    <p:sldId id="308" r:id="rId15"/>
    <p:sldId id="309" r:id="rId16"/>
    <p:sldId id="314" r:id="rId17"/>
    <p:sldId id="310" r:id="rId18"/>
    <p:sldId id="311" r:id="rId19"/>
    <p:sldId id="313" r:id="rId20"/>
    <p:sldId id="312" r:id="rId21"/>
    <p:sldId id="315" r:id="rId22"/>
    <p:sldId id="320" r:id="rId23"/>
    <p:sldId id="316" r:id="rId24"/>
    <p:sldId id="317" r:id="rId25"/>
    <p:sldId id="318" r:id="rId26"/>
    <p:sldId id="319" r:id="rId27"/>
    <p:sldId id="293" r:id="rId28"/>
    <p:sldId id="288" r:id="rId29"/>
    <p:sldId id="292" r:id="rId30"/>
    <p:sldId id="294" r:id="rId31"/>
    <p:sldId id="295" r:id="rId32"/>
    <p:sldId id="321" r:id="rId33"/>
    <p:sldId id="322"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FE911-D092-4FD5-B7D1-80AA41E50A2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E9F3F1-4F11-4DCC-8C24-0AF0D49E9E4C}">
      <dgm:prSet/>
      <dgm:spPr/>
      <dgm:t>
        <a:bodyPr/>
        <a:lstStyle/>
        <a:p>
          <a:r>
            <a:rPr lang="es-ES" dirty="0"/>
            <a:t>Toda la información diagnóstica que el laboratorio de microbiología puede proporcionar DEPENDE DE LA CALIDAD DE LA MUESTRA RECIBIDA</a:t>
          </a:r>
          <a:endParaRPr lang="en-US" dirty="0"/>
        </a:p>
      </dgm:t>
    </dgm:pt>
    <dgm:pt modelId="{1A4487B4-B858-4F19-841C-5D665BB9F027}" type="parTrans" cxnId="{CB3663D5-CA7C-4CAF-8AE3-EA22A38CA7D6}">
      <dgm:prSet/>
      <dgm:spPr/>
      <dgm:t>
        <a:bodyPr/>
        <a:lstStyle/>
        <a:p>
          <a:endParaRPr lang="en-US"/>
        </a:p>
      </dgm:t>
    </dgm:pt>
    <dgm:pt modelId="{49EB9797-26D7-4278-B1D1-167551B1C102}" type="sibTrans" cxnId="{CB3663D5-CA7C-4CAF-8AE3-EA22A38CA7D6}">
      <dgm:prSet/>
      <dgm:spPr/>
      <dgm:t>
        <a:bodyPr/>
        <a:lstStyle/>
        <a:p>
          <a:endParaRPr lang="en-US"/>
        </a:p>
      </dgm:t>
    </dgm:pt>
    <dgm:pt modelId="{B783FE12-7BA4-41F1-B9FD-FDAB8D8FB355}">
      <dgm:prSet/>
      <dgm:spPr/>
      <dgm:t>
        <a:bodyPr/>
        <a:lstStyle/>
        <a:p>
          <a:r>
            <a:rPr lang="es-ES" dirty="0"/>
            <a:t>Una toma mal realizada, mal transportada o conservada en condiciones inadecuadas, puede inducir a ERRORES diagnósticos y TRATAMIENTOS inadecuados</a:t>
          </a:r>
          <a:endParaRPr lang="en-US" dirty="0"/>
        </a:p>
      </dgm:t>
    </dgm:pt>
    <dgm:pt modelId="{06600A8C-9A61-4AB3-AE55-3F924CD57D60}" type="parTrans" cxnId="{11640903-D874-4ECC-8A0A-329BCF1BDCD9}">
      <dgm:prSet/>
      <dgm:spPr/>
      <dgm:t>
        <a:bodyPr/>
        <a:lstStyle/>
        <a:p>
          <a:endParaRPr lang="en-US"/>
        </a:p>
      </dgm:t>
    </dgm:pt>
    <dgm:pt modelId="{922B29EE-8520-4C11-B285-4D7252E4AB08}" type="sibTrans" cxnId="{11640903-D874-4ECC-8A0A-329BCF1BDCD9}">
      <dgm:prSet/>
      <dgm:spPr/>
      <dgm:t>
        <a:bodyPr/>
        <a:lstStyle/>
        <a:p>
          <a:endParaRPr lang="en-US"/>
        </a:p>
      </dgm:t>
    </dgm:pt>
    <dgm:pt modelId="{7EE575AC-96AC-4C37-91F4-94E96CE2534C}">
      <dgm:prSet/>
      <dgm:spPr/>
      <dgm:t>
        <a:bodyPr/>
        <a:lstStyle/>
        <a:p>
          <a:r>
            <a:rPr lang="es-ES"/>
            <a:t>Es IMPRESCINDIBLE la comunicación entre el médico y el microbiólogo para optimizar la toma de muestras y aumentar la calidad de la fase preanalítica</a:t>
          </a:r>
          <a:endParaRPr lang="en-US"/>
        </a:p>
      </dgm:t>
    </dgm:pt>
    <dgm:pt modelId="{DED460AA-4367-4AC2-8A57-D0FA734033ED}" type="parTrans" cxnId="{193B438A-42B2-4025-AA1A-C4D9E101DEF3}">
      <dgm:prSet/>
      <dgm:spPr/>
      <dgm:t>
        <a:bodyPr/>
        <a:lstStyle/>
        <a:p>
          <a:endParaRPr lang="en-US"/>
        </a:p>
      </dgm:t>
    </dgm:pt>
    <dgm:pt modelId="{8D639A94-7649-4442-9919-52F35BEEF092}" type="sibTrans" cxnId="{193B438A-42B2-4025-AA1A-C4D9E101DEF3}">
      <dgm:prSet/>
      <dgm:spPr/>
      <dgm:t>
        <a:bodyPr/>
        <a:lstStyle/>
        <a:p>
          <a:endParaRPr lang="en-US"/>
        </a:p>
      </dgm:t>
    </dgm:pt>
    <dgm:pt modelId="{419E27CE-40A2-451C-8CDA-9202B734A8E9}" type="pres">
      <dgm:prSet presAssocID="{809FE911-D092-4FD5-B7D1-80AA41E50A22}" presName="root" presStyleCnt="0">
        <dgm:presLayoutVars>
          <dgm:dir/>
          <dgm:resizeHandles val="exact"/>
        </dgm:presLayoutVars>
      </dgm:prSet>
      <dgm:spPr/>
    </dgm:pt>
    <dgm:pt modelId="{D4B5D2AE-3C14-4EB3-AC31-9DF65A4AA2E9}" type="pres">
      <dgm:prSet presAssocID="{DDE9F3F1-4F11-4DCC-8C24-0AF0D49E9E4C}" presName="compNode" presStyleCnt="0"/>
      <dgm:spPr/>
    </dgm:pt>
    <dgm:pt modelId="{2B10176D-6F0A-4CE7-A9CE-F5AD13648CB3}" type="pres">
      <dgm:prSet presAssocID="{DDE9F3F1-4F11-4DCC-8C24-0AF0D49E9E4C}" presName="bgRect" presStyleLbl="bgShp" presStyleIdx="0" presStyleCnt="3"/>
      <dgm:spPr/>
    </dgm:pt>
    <dgm:pt modelId="{8363198B-5953-4CBD-AAA3-0D6C4572FBB6}" type="pres">
      <dgm:prSet presAssocID="{DDE9F3F1-4F11-4DCC-8C24-0AF0D49E9E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io"/>
        </a:ext>
      </dgm:extLst>
    </dgm:pt>
    <dgm:pt modelId="{C7138E69-563D-4006-A153-255EEA958D12}" type="pres">
      <dgm:prSet presAssocID="{DDE9F3F1-4F11-4DCC-8C24-0AF0D49E9E4C}" presName="spaceRect" presStyleCnt="0"/>
      <dgm:spPr/>
    </dgm:pt>
    <dgm:pt modelId="{357E6FEB-454E-4F1B-B3A6-D4613B471E39}" type="pres">
      <dgm:prSet presAssocID="{DDE9F3F1-4F11-4DCC-8C24-0AF0D49E9E4C}" presName="parTx" presStyleLbl="revTx" presStyleIdx="0" presStyleCnt="3">
        <dgm:presLayoutVars>
          <dgm:chMax val="0"/>
          <dgm:chPref val="0"/>
        </dgm:presLayoutVars>
      </dgm:prSet>
      <dgm:spPr/>
    </dgm:pt>
    <dgm:pt modelId="{FFDBB3B2-BABB-4101-B0D1-D341D92373F1}" type="pres">
      <dgm:prSet presAssocID="{49EB9797-26D7-4278-B1D1-167551B1C102}" presName="sibTrans" presStyleCnt="0"/>
      <dgm:spPr/>
    </dgm:pt>
    <dgm:pt modelId="{0BC7F1C0-3059-48CC-8AD5-FE5BE1577228}" type="pres">
      <dgm:prSet presAssocID="{B783FE12-7BA4-41F1-B9FD-FDAB8D8FB355}" presName="compNode" presStyleCnt="0"/>
      <dgm:spPr/>
    </dgm:pt>
    <dgm:pt modelId="{4FF587A3-CA91-4510-81C1-718CAFC4A7B1}" type="pres">
      <dgm:prSet presAssocID="{B783FE12-7BA4-41F1-B9FD-FDAB8D8FB355}" presName="bgRect" presStyleLbl="bgShp" presStyleIdx="1" presStyleCnt="3"/>
      <dgm:spPr/>
    </dgm:pt>
    <dgm:pt modelId="{1DA5D4DD-05E2-4E87-9DCB-E55E925D8034}" type="pres">
      <dgm:prSet presAssocID="{B783FE12-7BA4-41F1-B9FD-FDAB8D8FB3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e"/>
        </a:ext>
      </dgm:extLst>
    </dgm:pt>
    <dgm:pt modelId="{0682F48F-4162-4FFC-AEF4-71C809FA270C}" type="pres">
      <dgm:prSet presAssocID="{B783FE12-7BA4-41F1-B9FD-FDAB8D8FB355}" presName="spaceRect" presStyleCnt="0"/>
      <dgm:spPr/>
    </dgm:pt>
    <dgm:pt modelId="{635EC726-9273-47AD-B699-AEB02F1FC1DE}" type="pres">
      <dgm:prSet presAssocID="{B783FE12-7BA4-41F1-B9FD-FDAB8D8FB355}" presName="parTx" presStyleLbl="revTx" presStyleIdx="1" presStyleCnt="3">
        <dgm:presLayoutVars>
          <dgm:chMax val="0"/>
          <dgm:chPref val="0"/>
        </dgm:presLayoutVars>
      </dgm:prSet>
      <dgm:spPr/>
    </dgm:pt>
    <dgm:pt modelId="{E8EA8C81-622D-459E-A766-C0191EA950FB}" type="pres">
      <dgm:prSet presAssocID="{922B29EE-8520-4C11-B285-4D7252E4AB08}" presName="sibTrans" presStyleCnt="0"/>
      <dgm:spPr/>
    </dgm:pt>
    <dgm:pt modelId="{00CF7B74-AB49-46B4-8EB7-E574424EA5A8}" type="pres">
      <dgm:prSet presAssocID="{7EE575AC-96AC-4C37-91F4-94E96CE2534C}" presName="compNode" presStyleCnt="0"/>
      <dgm:spPr/>
    </dgm:pt>
    <dgm:pt modelId="{98FA1DD4-8DB2-4621-9541-A6B374776C50}" type="pres">
      <dgm:prSet presAssocID="{7EE575AC-96AC-4C37-91F4-94E96CE2534C}" presName="bgRect" presStyleLbl="bgShp" presStyleIdx="2" presStyleCnt="3"/>
      <dgm:spPr/>
    </dgm:pt>
    <dgm:pt modelId="{341E7270-3621-4F79-91F7-0ED09FC1FFC1}" type="pres">
      <dgm:prSet presAssocID="{7EE575AC-96AC-4C37-91F4-94E96CE25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stetoscopio"/>
        </a:ext>
      </dgm:extLst>
    </dgm:pt>
    <dgm:pt modelId="{529967CF-4814-4914-950C-2F473E0E1145}" type="pres">
      <dgm:prSet presAssocID="{7EE575AC-96AC-4C37-91F4-94E96CE2534C}" presName="spaceRect" presStyleCnt="0"/>
      <dgm:spPr/>
    </dgm:pt>
    <dgm:pt modelId="{AB1771FE-48C7-4492-A82D-87AF8EA45F5D}" type="pres">
      <dgm:prSet presAssocID="{7EE575AC-96AC-4C37-91F4-94E96CE2534C}" presName="parTx" presStyleLbl="revTx" presStyleIdx="2" presStyleCnt="3">
        <dgm:presLayoutVars>
          <dgm:chMax val="0"/>
          <dgm:chPref val="0"/>
        </dgm:presLayoutVars>
      </dgm:prSet>
      <dgm:spPr/>
    </dgm:pt>
  </dgm:ptLst>
  <dgm:cxnLst>
    <dgm:cxn modelId="{11640903-D874-4ECC-8A0A-329BCF1BDCD9}" srcId="{809FE911-D092-4FD5-B7D1-80AA41E50A22}" destId="{B783FE12-7BA4-41F1-B9FD-FDAB8D8FB355}" srcOrd="1" destOrd="0" parTransId="{06600A8C-9A61-4AB3-AE55-3F924CD57D60}" sibTransId="{922B29EE-8520-4C11-B285-4D7252E4AB08}"/>
    <dgm:cxn modelId="{DBCAB051-88A5-4C76-8E96-DFC2875113BF}" type="presOf" srcId="{7EE575AC-96AC-4C37-91F4-94E96CE2534C}" destId="{AB1771FE-48C7-4492-A82D-87AF8EA45F5D}" srcOrd="0" destOrd="0" presId="urn:microsoft.com/office/officeart/2018/2/layout/IconVerticalSolidList"/>
    <dgm:cxn modelId="{193B438A-42B2-4025-AA1A-C4D9E101DEF3}" srcId="{809FE911-D092-4FD5-B7D1-80AA41E50A22}" destId="{7EE575AC-96AC-4C37-91F4-94E96CE2534C}" srcOrd="2" destOrd="0" parTransId="{DED460AA-4367-4AC2-8A57-D0FA734033ED}" sibTransId="{8D639A94-7649-4442-9919-52F35BEEF092}"/>
    <dgm:cxn modelId="{0C90448B-F0D7-4CAA-81BF-90DB5F9FF001}" type="presOf" srcId="{DDE9F3F1-4F11-4DCC-8C24-0AF0D49E9E4C}" destId="{357E6FEB-454E-4F1B-B3A6-D4613B471E39}" srcOrd="0" destOrd="0" presId="urn:microsoft.com/office/officeart/2018/2/layout/IconVerticalSolidList"/>
    <dgm:cxn modelId="{D6D675CB-19ED-412B-A19C-C3443341A7E8}" type="presOf" srcId="{B783FE12-7BA4-41F1-B9FD-FDAB8D8FB355}" destId="{635EC726-9273-47AD-B699-AEB02F1FC1DE}" srcOrd="0" destOrd="0" presId="urn:microsoft.com/office/officeart/2018/2/layout/IconVerticalSolidList"/>
    <dgm:cxn modelId="{CB3663D5-CA7C-4CAF-8AE3-EA22A38CA7D6}" srcId="{809FE911-D092-4FD5-B7D1-80AA41E50A22}" destId="{DDE9F3F1-4F11-4DCC-8C24-0AF0D49E9E4C}" srcOrd="0" destOrd="0" parTransId="{1A4487B4-B858-4F19-841C-5D665BB9F027}" sibTransId="{49EB9797-26D7-4278-B1D1-167551B1C102}"/>
    <dgm:cxn modelId="{E12572FB-5DD8-4918-BEFD-5E7FD7DD3A2B}" type="presOf" srcId="{809FE911-D092-4FD5-B7D1-80AA41E50A22}" destId="{419E27CE-40A2-451C-8CDA-9202B734A8E9}" srcOrd="0" destOrd="0" presId="urn:microsoft.com/office/officeart/2018/2/layout/IconVerticalSolidList"/>
    <dgm:cxn modelId="{56DCD381-932C-407E-B7D1-E90F74BF5E1C}" type="presParOf" srcId="{419E27CE-40A2-451C-8CDA-9202B734A8E9}" destId="{D4B5D2AE-3C14-4EB3-AC31-9DF65A4AA2E9}" srcOrd="0" destOrd="0" presId="urn:microsoft.com/office/officeart/2018/2/layout/IconVerticalSolidList"/>
    <dgm:cxn modelId="{F282D4D8-167F-4252-8DC9-F12AB5B52BAC}" type="presParOf" srcId="{D4B5D2AE-3C14-4EB3-AC31-9DF65A4AA2E9}" destId="{2B10176D-6F0A-4CE7-A9CE-F5AD13648CB3}" srcOrd="0" destOrd="0" presId="urn:microsoft.com/office/officeart/2018/2/layout/IconVerticalSolidList"/>
    <dgm:cxn modelId="{6292C846-E7F8-4802-A603-17DFA471F8C8}" type="presParOf" srcId="{D4B5D2AE-3C14-4EB3-AC31-9DF65A4AA2E9}" destId="{8363198B-5953-4CBD-AAA3-0D6C4572FBB6}" srcOrd="1" destOrd="0" presId="urn:microsoft.com/office/officeart/2018/2/layout/IconVerticalSolidList"/>
    <dgm:cxn modelId="{B314F399-F471-42C3-AB36-4FC482EA20F0}" type="presParOf" srcId="{D4B5D2AE-3C14-4EB3-AC31-9DF65A4AA2E9}" destId="{C7138E69-563D-4006-A153-255EEA958D12}" srcOrd="2" destOrd="0" presId="urn:microsoft.com/office/officeart/2018/2/layout/IconVerticalSolidList"/>
    <dgm:cxn modelId="{DB98C861-801F-4C3D-98C3-71FB76DEF581}" type="presParOf" srcId="{D4B5D2AE-3C14-4EB3-AC31-9DF65A4AA2E9}" destId="{357E6FEB-454E-4F1B-B3A6-D4613B471E39}" srcOrd="3" destOrd="0" presId="urn:microsoft.com/office/officeart/2018/2/layout/IconVerticalSolidList"/>
    <dgm:cxn modelId="{AED668AC-DF8A-46BD-9811-E6C946EB0EE2}" type="presParOf" srcId="{419E27CE-40A2-451C-8CDA-9202B734A8E9}" destId="{FFDBB3B2-BABB-4101-B0D1-D341D92373F1}" srcOrd="1" destOrd="0" presId="urn:microsoft.com/office/officeart/2018/2/layout/IconVerticalSolidList"/>
    <dgm:cxn modelId="{13CB83EC-B814-41B4-AF03-BB196B9F8BFE}" type="presParOf" srcId="{419E27CE-40A2-451C-8CDA-9202B734A8E9}" destId="{0BC7F1C0-3059-48CC-8AD5-FE5BE1577228}" srcOrd="2" destOrd="0" presId="urn:microsoft.com/office/officeart/2018/2/layout/IconVerticalSolidList"/>
    <dgm:cxn modelId="{5F078CD5-3C19-4FCD-82B5-B9444378B93F}" type="presParOf" srcId="{0BC7F1C0-3059-48CC-8AD5-FE5BE1577228}" destId="{4FF587A3-CA91-4510-81C1-718CAFC4A7B1}" srcOrd="0" destOrd="0" presId="urn:microsoft.com/office/officeart/2018/2/layout/IconVerticalSolidList"/>
    <dgm:cxn modelId="{15909E49-0D9B-4C2C-A991-4A3D66B075B7}" type="presParOf" srcId="{0BC7F1C0-3059-48CC-8AD5-FE5BE1577228}" destId="{1DA5D4DD-05E2-4E87-9DCB-E55E925D8034}" srcOrd="1" destOrd="0" presId="urn:microsoft.com/office/officeart/2018/2/layout/IconVerticalSolidList"/>
    <dgm:cxn modelId="{D39FA702-5A91-47B4-AC16-1D7230ED1BE3}" type="presParOf" srcId="{0BC7F1C0-3059-48CC-8AD5-FE5BE1577228}" destId="{0682F48F-4162-4FFC-AEF4-71C809FA270C}" srcOrd="2" destOrd="0" presId="urn:microsoft.com/office/officeart/2018/2/layout/IconVerticalSolidList"/>
    <dgm:cxn modelId="{3CA580F0-1CFD-4A82-89EA-6250DD6FB7C4}" type="presParOf" srcId="{0BC7F1C0-3059-48CC-8AD5-FE5BE1577228}" destId="{635EC726-9273-47AD-B699-AEB02F1FC1DE}" srcOrd="3" destOrd="0" presId="urn:microsoft.com/office/officeart/2018/2/layout/IconVerticalSolidList"/>
    <dgm:cxn modelId="{974A3ECB-9F3E-4882-94B7-BD4610E8C61B}" type="presParOf" srcId="{419E27CE-40A2-451C-8CDA-9202B734A8E9}" destId="{E8EA8C81-622D-459E-A766-C0191EA950FB}" srcOrd="3" destOrd="0" presId="urn:microsoft.com/office/officeart/2018/2/layout/IconVerticalSolidList"/>
    <dgm:cxn modelId="{AB082074-11DC-4164-B4DF-6C80866720D0}" type="presParOf" srcId="{419E27CE-40A2-451C-8CDA-9202B734A8E9}" destId="{00CF7B74-AB49-46B4-8EB7-E574424EA5A8}" srcOrd="4" destOrd="0" presId="urn:microsoft.com/office/officeart/2018/2/layout/IconVerticalSolidList"/>
    <dgm:cxn modelId="{CA9F9ADF-1344-433B-AEAF-972FF2FE824C}" type="presParOf" srcId="{00CF7B74-AB49-46B4-8EB7-E574424EA5A8}" destId="{98FA1DD4-8DB2-4621-9541-A6B374776C50}" srcOrd="0" destOrd="0" presId="urn:microsoft.com/office/officeart/2018/2/layout/IconVerticalSolidList"/>
    <dgm:cxn modelId="{29D26AAF-5D04-4021-B397-7C6C57AB1897}" type="presParOf" srcId="{00CF7B74-AB49-46B4-8EB7-E574424EA5A8}" destId="{341E7270-3621-4F79-91F7-0ED09FC1FFC1}" srcOrd="1" destOrd="0" presId="urn:microsoft.com/office/officeart/2018/2/layout/IconVerticalSolidList"/>
    <dgm:cxn modelId="{9A1A1081-81EF-46B6-B1EE-857FC9AEC9BC}" type="presParOf" srcId="{00CF7B74-AB49-46B4-8EB7-E574424EA5A8}" destId="{529967CF-4814-4914-950C-2F473E0E1145}" srcOrd="2" destOrd="0" presId="urn:microsoft.com/office/officeart/2018/2/layout/IconVerticalSolidList"/>
    <dgm:cxn modelId="{487042A3-FAE8-4337-971D-9A4F3691DA72}" type="presParOf" srcId="{00CF7B74-AB49-46B4-8EB7-E574424EA5A8}" destId="{AB1771FE-48C7-4492-A82D-87AF8EA45F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C1339-E296-41B5-9B8E-70E614E3CFA4}"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96860C45-DF14-4F02-8900-107EE544CF20}">
      <dgm:prSet/>
      <dgm:spPr/>
      <dgm:t>
        <a:bodyPr/>
        <a:lstStyle/>
        <a:p>
          <a:r>
            <a:rPr lang="es-ES" dirty="0"/>
            <a:t>Volante de petición correctamente cumplimentado</a:t>
          </a:r>
          <a:endParaRPr lang="en-US" dirty="0"/>
        </a:p>
      </dgm:t>
    </dgm:pt>
    <dgm:pt modelId="{45C6DAF9-729D-4F81-92F1-7A767C04F18F}" type="parTrans" cxnId="{AFB12A01-2FD3-404D-BA7F-AFE0178571E3}">
      <dgm:prSet/>
      <dgm:spPr/>
      <dgm:t>
        <a:bodyPr/>
        <a:lstStyle/>
        <a:p>
          <a:endParaRPr lang="en-US"/>
        </a:p>
      </dgm:t>
    </dgm:pt>
    <dgm:pt modelId="{E6F936DB-BAB0-45DD-8441-CEFEA1B792EB}" type="sibTrans" cxnId="{AFB12A01-2FD3-404D-BA7F-AFE0178571E3}">
      <dgm:prSet/>
      <dgm:spPr/>
      <dgm:t>
        <a:bodyPr/>
        <a:lstStyle/>
        <a:p>
          <a:endParaRPr lang="en-US"/>
        </a:p>
      </dgm:t>
    </dgm:pt>
    <dgm:pt modelId="{AF6FF59D-4E0C-4E03-B827-E8A525367ABD}">
      <dgm:prSet/>
      <dgm:spPr/>
      <dgm:t>
        <a:bodyPr/>
        <a:lstStyle/>
        <a:p>
          <a:r>
            <a:rPr lang="es-ES" dirty="0"/>
            <a:t>Representativa del lugar de infección</a:t>
          </a:r>
          <a:endParaRPr lang="en-US" dirty="0"/>
        </a:p>
      </dgm:t>
    </dgm:pt>
    <dgm:pt modelId="{748F1AC6-8287-4C4E-8718-4E79C747BC16}" type="parTrans" cxnId="{6FA392D6-D6BD-48EB-A531-909F90494952}">
      <dgm:prSet/>
      <dgm:spPr/>
      <dgm:t>
        <a:bodyPr/>
        <a:lstStyle/>
        <a:p>
          <a:endParaRPr lang="en-US"/>
        </a:p>
      </dgm:t>
    </dgm:pt>
    <dgm:pt modelId="{A2D6D3AD-18CE-4B1A-B8E5-8951D8923DCC}" type="sibTrans" cxnId="{6FA392D6-D6BD-48EB-A531-909F90494952}">
      <dgm:prSet/>
      <dgm:spPr/>
      <dgm:t>
        <a:bodyPr/>
        <a:lstStyle/>
        <a:p>
          <a:endParaRPr lang="en-US"/>
        </a:p>
      </dgm:t>
    </dgm:pt>
    <dgm:pt modelId="{C7CD4FDC-16B4-4040-AB3D-5878AA44AF37}">
      <dgm:prSet/>
      <dgm:spPr/>
      <dgm:t>
        <a:bodyPr/>
        <a:lstStyle/>
        <a:p>
          <a:r>
            <a:rPr lang="es-ES" dirty="0"/>
            <a:t>En cantidad suficiente.</a:t>
          </a:r>
          <a:endParaRPr lang="en-US" dirty="0"/>
        </a:p>
      </dgm:t>
    </dgm:pt>
    <dgm:pt modelId="{56F7EF82-25D8-4FD2-A412-3B7E664A562B}" type="parTrans" cxnId="{92752784-E8BB-4309-97AA-BDCF255F4860}">
      <dgm:prSet/>
      <dgm:spPr/>
      <dgm:t>
        <a:bodyPr/>
        <a:lstStyle/>
        <a:p>
          <a:endParaRPr lang="en-US"/>
        </a:p>
      </dgm:t>
    </dgm:pt>
    <dgm:pt modelId="{18BF0B16-146B-4CF8-8D39-5466593B6965}" type="sibTrans" cxnId="{92752784-E8BB-4309-97AA-BDCF255F4860}">
      <dgm:prSet/>
      <dgm:spPr/>
      <dgm:t>
        <a:bodyPr/>
        <a:lstStyle/>
        <a:p>
          <a:endParaRPr lang="en-US"/>
        </a:p>
      </dgm:t>
    </dgm:pt>
    <dgm:pt modelId="{C71E0156-B3AA-4973-A6C6-EE0F89229E0E}">
      <dgm:prSet/>
      <dgm:spPr/>
      <dgm:t>
        <a:bodyPr/>
        <a:lstStyle/>
        <a:p>
          <a:r>
            <a:rPr lang="es-ES" dirty="0"/>
            <a:t>Tomada en el momento adecuado (idealmente antes del uso de antibióticos)</a:t>
          </a:r>
          <a:endParaRPr lang="en-US" dirty="0"/>
        </a:p>
      </dgm:t>
    </dgm:pt>
    <dgm:pt modelId="{E1DC2BE1-260D-4D85-BC3E-435F9CB19A78}" type="parTrans" cxnId="{6A3F96B3-3211-4196-B6AC-ADE3A76D8777}">
      <dgm:prSet/>
      <dgm:spPr/>
      <dgm:t>
        <a:bodyPr/>
        <a:lstStyle/>
        <a:p>
          <a:endParaRPr lang="en-US"/>
        </a:p>
      </dgm:t>
    </dgm:pt>
    <dgm:pt modelId="{B855F52B-19B2-4896-8A82-3D787B32B884}" type="sibTrans" cxnId="{6A3F96B3-3211-4196-B6AC-ADE3A76D8777}">
      <dgm:prSet/>
      <dgm:spPr/>
      <dgm:t>
        <a:bodyPr/>
        <a:lstStyle/>
        <a:p>
          <a:endParaRPr lang="en-US"/>
        </a:p>
      </dgm:t>
    </dgm:pt>
    <dgm:pt modelId="{95E1747B-D2EE-4492-9339-5C3F0C3398FD}">
      <dgm:prSet/>
      <dgm:spPr/>
      <dgm:t>
        <a:bodyPr/>
        <a:lstStyle/>
        <a:p>
          <a:r>
            <a:rPr lang="es-ES" dirty="0"/>
            <a:t>Tomada mediante técnica aséptica</a:t>
          </a:r>
          <a:endParaRPr lang="en-US" dirty="0"/>
        </a:p>
      </dgm:t>
    </dgm:pt>
    <dgm:pt modelId="{8BE6A4A1-7FE6-48BF-99DA-EC6EDB678DD6}" type="parTrans" cxnId="{4E9722F1-72E3-485D-B152-AE719A32B013}">
      <dgm:prSet/>
      <dgm:spPr/>
      <dgm:t>
        <a:bodyPr/>
        <a:lstStyle/>
        <a:p>
          <a:endParaRPr lang="en-US"/>
        </a:p>
      </dgm:t>
    </dgm:pt>
    <dgm:pt modelId="{F5A767FE-859B-41BE-BC6C-17C62B2B9C5C}" type="sibTrans" cxnId="{4E9722F1-72E3-485D-B152-AE719A32B013}">
      <dgm:prSet/>
      <dgm:spPr/>
      <dgm:t>
        <a:bodyPr/>
        <a:lstStyle/>
        <a:p>
          <a:endParaRPr lang="en-US"/>
        </a:p>
      </dgm:t>
    </dgm:pt>
    <dgm:pt modelId="{91005A93-163A-4F21-8364-F4CA4926F23A}">
      <dgm:prSet/>
      <dgm:spPr/>
      <dgm:t>
        <a:bodyPr/>
        <a:lstStyle/>
        <a:p>
          <a:r>
            <a:rPr lang="es-ES" dirty="0"/>
            <a:t>Usar contenedor estéril adecuado, correctamente etiquetado</a:t>
          </a:r>
          <a:endParaRPr lang="en-US" dirty="0"/>
        </a:p>
      </dgm:t>
    </dgm:pt>
    <dgm:pt modelId="{851B234E-B74F-4B61-A60F-E07EF5F61CD5}" type="parTrans" cxnId="{254AEFA3-3009-4B53-9006-6AC634D0A8C6}">
      <dgm:prSet/>
      <dgm:spPr/>
      <dgm:t>
        <a:bodyPr/>
        <a:lstStyle/>
        <a:p>
          <a:endParaRPr lang="en-US"/>
        </a:p>
      </dgm:t>
    </dgm:pt>
    <dgm:pt modelId="{587EFC54-E0FC-4903-8764-09E14116C3D0}" type="sibTrans" cxnId="{254AEFA3-3009-4B53-9006-6AC634D0A8C6}">
      <dgm:prSet/>
      <dgm:spPr/>
      <dgm:t>
        <a:bodyPr/>
        <a:lstStyle/>
        <a:p>
          <a:endParaRPr lang="en-US"/>
        </a:p>
      </dgm:t>
    </dgm:pt>
    <dgm:pt modelId="{F8716B7E-AAF7-43E6-9F15-B630CA65AA98}">
      <dgm:prSet/>
      <dgm:spPr/>
      <dgm:t>
        <a:bodyPr/>
        <a:lstStyle/>
        <a:p>
          <a:r>
            <a:rPr lang="es-ES" dirty="0"/>
            <a:t>Transporte óptimo al laboratorio (tiempo, temperatura, medios de transporte adecuados)</a:t>
          </a:r>
          <a:endParaRPr lang="en-US" dirty="0"/>
        </a:p>
      </dgm:t>
    </dgm:pt>
    <dgm:pt modelId="{E2D68CAD-B2E3-46A6-B875-8F1E3D0DBC33}" type="parTrans" cxnId="{AC5C82A6-4E0F-4FFB-BB01-C1A884D861FC}">
      <dgm:prSet/>
      <dgm:spPr/>
      <dgm:t>
        <a:bodyPr/>
        <a:lstStyle/>
        <a:p>
          <a:endParaRPr lang="en-US"/>
        </a:p>
      </dgm:t>
    </dgm:pt>
    <dgm:pt modelId="{09C31439-9B5F-4AE5-AF60-7790875F8348}" type="sibTrans" cxnId="{AC5C82A6-4E0F-4FFB-BB01-C1A884D861FC}">
      <dgm:prSet/>
      <dgm:spPr/>
      <dgm:t>
        <a:bodyPr/>
        <a:lstStyle/>
        <a:p>
          <a:endParaRPr lang="en-US"/>
        </a:p>
      </dgm:t>
    </dgm:pt>
    <dgm:pt modelId="{EEFDCFE0-A836-354E-AA54-A92AD0B4BEDF}" type="pres">
      <dgm:prSet presAssocID="{99AC1339-E296-41B5-9B8E-70E614E3CFA4}" presName="cycle" presStyleCnt="0">
        <dgm:presLayoutVars>
          <dgm:dir/>
          <dgm:resizeHandles val="exact"/>
        </dgm:presLayoutVars>
      </dgm:prSet>
      <dgm:spPr/>
    </dgm:pt>
    <dgm:pt modelId="{F6773AD7-E6F0-4142-955C-E7DA9B9A4D3B}" type="pres">
      <dgm:prSet presAssocID="{96860C45-DF14-4F02-8900-107EE544CF20}" presName="node" presStyleLbl="node1" presStyleIdx="0" presStyleCnt="7">
        <dgm:presLayoutVars>
          <dgm:bulletEnabled val="1"/>
        </dgm:presLayoutVars>
      </dgm:prSet>
      <dgm:spPr/>
    </dgm:pt>
    <dgm:pt modelId="{A2AECF1C-5E79-6843-BB4E-AD25152DFA35}" type="pres">
      <dgm:prSet presAssocID="{96860C45-DF14-4F02-8900-107EE544CF20}" presName="spNode" presStyleCnt="0"/>
      <dgm:spPr/>
    </dgm:pt>
    <dgm:pt modelId="{59FB2EDE-F477-6D4A-98CF-F074D39E17BA}" type="pres">
      <dgm:prSet presAssocID="{E6F936DB-BAB0-45DD-8441-CEFEA1B792EB}" presName="sibTrans" presStyleLbl="sibTrans1D1" presStyleIdx="0" presStyleCnt="7"/>
      <dgm:spPr/>
    </dgm:pt>
    <dgm:pt modelId="{78D49794-7DFA-BD41-AE2E-5FDC657AA64F}" type="pres">
      <dgm:prSet presAssocID="{AF6FF59D-4E0C-4E03-B827-E8A525367ABD}" presName="node" presStyleLbl="node1" presStyleIdx="1" presStyleCnt="7">
        <dgm:presLayoutVars>
          <dgm:bulletEnabled val="1"/>
        </dgm:presLayoutVars>
      </dgm:prSet>
      <dgm:spPr/>
    </dgm:pt>
    <dgm:pt modelId="{A3F45EB4-511B-BA49-B552-7240EBD9F34F}" type="pres">
      <dgm:prSet presAssocID="{AF6FF59D-4E0C-4E03-B827-E8A525367ABD}" presName="spNode" presStyleCnt="0"/>
      <dgm:spPr/>
    </dgm:pt>
    <dgm:pt modelId="{03C7DD34-AA8D-EF49-96CB-B10D42301AB5}" type="pres">
      <dgm:prSet presAssocID="{A2D6D3AD-18CE-4B1A-B8E5-8951D8923DCC}" presName="sibTrans" presStyleLbl="sibTrans1D1" presStyleIdx="1" presStyleCnt="7"/>
      <dgm:spPr/>
    </dgm:pt>
    <dgm:pt modelId="{E6E2506B-CAEE-8E41-9C8D-0C4A18EA0EEE}" type="pres">
      <dgm:prSet presAssocID="{C7CD4FDC-16B4-4040-AB3D-5878AA44AF37}" presName="node" presStyleLbl="node1" presStyleIdx="2" presStyleCnt="7">
        <dgm:presLayoutVars>
          <dgm:bulletEnabled val="1"/>
        </dgm:presLayoutVars>
      </dgm:prSet>
      <dgm:spPr/>
    </dgm:pt>
    <dgm:pt modelId="{F3AED881-F128-4341-91B0-7ECBC9640F65}" type="pres">
      <dgm:prSet presAssocID="{C7CD4FDC-16B4-4040-AB3D-5878AA44AF37}" presName="spNode" presStyleCnt="0"/>
      <dgm:spPr/>
    </dgm:pt>
    <dgm:pt modelId="{17F0A15A-7293-D046-B528-CC9118FC66B0}" type="pres">
      <dgm:prSet presAssocID="{18BF0B16-146B-4CF8-8D39-5466593B6965}" presName="sibTrans" presStyleLbl="sibTrans1D1" presStyleIdx="2" presStyleCnt="7"/>
      <dgm:spPr/>
    </dgm:pt>
    <dgm:pt modelId="{FD286AAF-8DA6-AE49-8124-AA0A050076B1}" type="pres">
      <dgm:prSet presAssocID="{C71E0156-B3AA-4973-A6C6-EE0F89229E0E}" presName="node" presStyleLbl="node1" presStyleIdx="3" presStyleCnt="7">
        <dgm:presLayoutVars>
          <dgm:bulletEnabled val="1"/>
        </dgm:presLayoutVars>
      </dgm:prSet>
      <dgm:spPr/>
    </dgm:pt>
    <dgm:pt modelId="{B7183ACE-2865-CC42-8CB3-7A902F429989}" type="pres">
      <dgm:prSet presAssocID="{C71E0156-B3AA-4973-A6C6-EE0F89229E0E}" presName="spNode" presStyleCnt="0"/>
      <dgm:spPr/>
    </dgm:pt>
    <dgm:pt modelId="{CF3249BF-452A-4940-AF42-4DF675FBC7E8}" type="pres">
      <dgm:prSet presAssocID="{B855F52B-19B2-4896-8A82-3D787B32B884}" presName="sibTrans" presStyleLbl="sibTrans1D1" presStyleIdx="3" presStyleCnt="7"/>
      <dgm:spPr/>
    </dgm:pt>
    <dgm:pt modelId="{BBBC085E-C8B0-0643-BC8E-C5996B69301A}" type="pres">
      <dgm:prSet presAssocID="{95E1747B-D2EE-4492-9339-5C3F0C3398FD}" presName="node" presStyleLbl="node1" presStyleIdx="4" presStyleCnt="7">
        <dgm:presLayoutVars>
          <dgm:bulletEnabled val="1"/>
        </dgm:presLayoutVars>
      </dgm:prSet>
      <dgm:spPr/>
    </dgm:pt>
    <dgm:pt modelId="{C30C100C-EB82-0842-BAA3-E21182909236}" type="pres">
      <dgm:prSet presAssocID="{95E1747B-D2EE-4492-9339-5C3F0C3398FD}" presName="spNode" presStyleCnt="0"/>
      <dgm:spPr/>
    </dgm:pt>
    <dgm:pt modelId="{DE691F54-8D92-BC49-9DD3-B80DEF1F57F5}" type="pres">
      <dgm:prSet presAssocID="{F5A767FE-859B-41BE-BC6C-17C62B2B9C5C}" presName="sibTrans" presStyleLbl="sibTrans1D1" presStyleIdx="4" presStyleCnt="7"/>
      <dgm:spPr/>
    </dgm:pt>
    <dgm:pt modelId="{F1EC5045-8E24-0E4C-8AD1-642471E6DCEC}" type="pres">
      <dgm:prSet presAssocID="{91005A93-163A-4F21-8364-F4CA4926F23A}" presName="node" presStyleLbl="node1" presStyleIdx="5" presStyleCnt="7">
        <dgm:presLayoutVars>
          <dgm:bulletEnabled val="1"/>
        </dgm:presLayoutVars>
      </dgm:prSet>
      <dgm:spPr/>
    </dgm:pt>
    <dgm:pt modelId="{C36C9F5E-FB9F-9745-AC86-83D33CE36AB1}" type="pres">
      <dgm:prSet presAssocID="{91005A93-163A-4F21-8364-F4CA4926F23A}" presName="spNode" presStyleCnt="0"/>
      <dgm:spPr/>
    </dgm:pt>
    <dgm:pt modelId="{0546BCFA-5B24-F449-BBB8-9CF10585A97C}" type="pres">
      <dgm:prSet presAssocID="{587EFC54-E0FC-4903-8764-09E14116C3D0}" presName="sibTrans" presStyleLbl="sibTrans1D1" presStyleIdx="5" presStyleCnt="7"/>
      <dgm:spPr/>
    </dgm:pt>
    <dgm:pt modelId="{AB190B0B-15DB-A946-BCFD-45C8B0D3716B}" type="pres">
      <dgm:prSet presAssocID="{F8716B7E-AAF7-43E6-9F15-B630CA65AA98}" presName="node" presStyleLbl="node1" presStyleIdx="6" presStyleCnt="7">
        <dgm:presLayoutVars>
          <dgm:bulletEnabled val="1"/>
        </dgm:presLayoutVars>
      </dgm:prSet>
      <dgm:spPr/>
    </dgm:pt>
    <dgm:pt modelId="{4FA6C19E-AF97-7241-8EE4-65DABA466A74}" type="pres">
      <dgm:prSet presAssocID="{F8716B7E-AAF7-43E6-9F15-B630CA65AA98}" presName="spNode" presStyleCnt="0"/>
      <dgm:spPr/>
    </dgm:pt>
    <dgm:pt modelId="{493B7153-CA12-184C-922A-9470AD9ACC16}" type="pres">
      <dgm:prSet presAssocID="{09C31439-9B5F-4AE5-AF60-7790875F8348}" presName="sibTrans" presStyleLbl="sibTrans1D1" presStyleIdx="6" presStyleCnt="7"/>
      <dgm:spPr/>
    </dgm:pt>
  </dgm:ptLst>
  <dgm:cxnLst>
    <dgm:cxn modelId="{AFB12A01-2FD3-404D-BA7F-AFE0178571E3}" srcId="{99AC1339-E296-41B5-9B8E-70E614E3CFA4}" destId="{96860C45-DF14-4F02-8900-107EE544CF20}" srcOrd="0" destOrd="0" parTransId="{45C6DAF9-729D-4F81-92F1-7A767C04F18F}" sibTransId="{E6F936DB-BAB0-45DD-8441-CEFEA1B792EB}"/>
    <dgm:cxn modelId="{A567AB51-9D82-F840-B1C7-6F0068CAB7BC}" type="presOf" srcId="{A2D6D3AD-18CE-4B1A-B8E5-8951D8923DCC}" destId="{03C7DD34-AA8D-EF49-96CB-B10D42301AB5}" srcOrd="0" destOrd="0" presId="urn:microsoft.com/office/officeart/2005/8/layout/cycle5"/>
    <dgm:cxn modelId="{17A7CC51-5B7F-644C-BCC8-D538C52C9F13}" type="presOf" srcId="{AF6FF59D-4E0C-4E03-B827-E8A525367ABD}" destId="{78D49794-7DFA-BD41-AE2E-5FDC657AA64F}" srcOrd="0" destOrd="0" presId="urn:microsoft.com/office/officeart/2005/8/layout/cycle5"/>
    <dgm:cxn modelId="{EC984A5F-9FC4-C346-A35C-4CA63F07C372}" type="presOf" srcId="{09C31439-9B5F-4AE5-AF60-7790875F8348}" destId="{493B7153-CA12-184C-922A-9470AD9ACC16}" srcOrd="0" destOrd="0" presId="urn:microsoft.com/office/officeart/2005/8/layout/cycle5"/>
    <dgm:cxn modelId="{27FE9169-AF37-DE4D-8928-B056F7233D89}" type="presOf" srcId="{96860C45-DF14-4F02-8900-107EE544CF20}" destId="{F6773AD7-E6F0-4142-955C-E7DA9B9A4D3B}" srcOrd="0" destOrd="0" presId="urn:microsoft.com/office/officeart/2005/8/layout/cycle5"/>
    <dgm:cxn modelId="{186BCC6A-783C-834F-94AD-CC3287846490}" type="presOf" srcId="{587EFC54-E0FC-4903-8764-09E14116C3D0}" destId="{0546BCFA-5B24-F449-BBB8-9CF10585A97C}" srcOrd="0" destOrd="0" presId="urn:microsoft.com/office/officeart/2005/8/layout/cycle5"/>
    <dgm:cxn modelId="{43290D7A-C2E8-6D43-9587-E267C07FA8FF}" type="presOf" srcId="{B855F52B-19B2-4896-8A82-3D787B32B884}" destId="{CF3249BF-452A-4940-AF42-4DF675FBC7E8}" srcOrd="0" destOrd="0" presId="urn:microsoft.com/office/officeart/2005/8/layout/cycle5"/>
    <dgm:cxn modelId="{92752784-E8BB-4309-97AA-BDCF255F4860}" srcId="{99AC1339-E296-41B5-9B8E-70E614E3CFA4}" destId="{C7CD4FDC-16B4-4040-AB3D-5878AA44AF37}" srcOrd="2" destOrd="0" parTransId="{56F7EF82-25D8-4FD2-A412-3B7E664A562B}" sibTransId="{18BF0B16-146B-4CF8-8D39-5466593B6965}"/>
    <dgm:cxn modelId="{F179489D-804B-DB4C-9FC2-3CBDFB524123}" type="presOf" srcId="{F5A767FE-859B-41BE-BC6C-17C62B2B9C5C}" destId="{DE691F54-8D92-BC49-9DD3-B80DEF1F57F5}" srcOrd="0" destOrd="0" presId="urn:microsoft.com/office/officeart/2005/8/layout/cycle5"/>
    <dgm:cxn modelId="{4D886D9F-EFED-6849-B283-7D81B643057E}" type="presOf" srcId="{18BF0B16-146B-4CF8-8D39-5466593B6965}" destId="{17F0A15A-7293-D046-B528-CC9118FC66B0}" srcOrd="0" destOrd="0" presId="urn:microsoft.com/office/officeart/2005/8/layout/cycle5"/>
    <dgm:cxn modelId="{C09395A3-1BEF-AE46-ACAF-508F45EAE349}" type="presOf" srcId="{C71E0156-B3AA-4973-A6C6-EE0F89229E0E}" destId="{FD286AAF-8DA6-AE49-8124-AA0A050076B1}" srcOrd="0" destOrd="0" presId="urn:microsoft.com/office/officeart/2005/8/layout/cycle5"/>
    <dgm:cxn modelId="{254AEFA3-3009-4B53-9006-6AC634D0A8C6}" srcId="{99AC1339-E296-41B5-9B8E-70E614E3CFA4}" destId="{91005A93-163A-4F21-8364-F4CA4926F23A}" srcOrd="5" destOrd="0" parTransId="{851B234E-B74F-4B61-A60F-E07EF5F61CD5}" sibTransId="{587EFC54-E0FC-4903-8764-09E14116C3D0}"/>
    <dgm:cxn modelId="{AC5C82A6-4E0F-4FFB-BB01-C1A884D861FC}" srcId="{99AC1339-E296-41B5-9B8E-70E614E3CFA4}" destId="{F8716B7E-AAF7-43E6-9F15-B630CA65AA98}" srcOrd="6" destOrd="0" parTransId="{E2D68CAD-B2E3-46A6-B875-8F1E3D0DBC33}" sibTransId="{09C31439-9B5F-4AE5-AF60-7790875F8348}"/>
    <dgm:cxn modelId="{8B539BA9-1217-2E40-BD77-8BBC963ACA63}" type="presOf" srcId="{91005A93-163A-4F21-8364-F4CA4926F23A}" destId="{F1EC5045-8E24-0E4C-8AD1-642471E6DCEC}" srcOrd="0" destOrd="0" presId="urn:microsoft.com/office/officeart/2005/8/layout/cycle5"/>
    <dgm:cxn modelId="{6A3F96B3-3211-4196-B6AC-ADE3A76D8777}" srcId="{99AC1339-E296-41B5-9B8E-70E614E3CFA4}" destId="{C71E0156-B3AA-4973-A6C6-EE0F89229E0E}" srcOrd="3" destOrd="0" parTransId="{E1DC2BE1-260D-4D85-BC3E-435F9CB19A78}" sibTransId="{B855F52B-19B2-4896-8A82-3D787B32B884}"/>
    <dgm:cxn modelId="{D211AFBA-8909-C24E-8017-DF792EADCFC9}" type="presOf" srcId="{C7CD4FDC-16B4-4040-AB3D-5878AA44AF37}" destId="{E6E2506B-CAEE-8E41-9C8D-0C4A18EA0EEE}" srcOrd="0" destOrd="0" presId="urn:microsoft.com/office/officeart/2005/8/layout/cycle5"/>
    <dgm:cxn modelId="{BAD70BC7-9ED4-5A47-A559-A271DC88A571}" type="presOf" srcId="{F8716B7E-AAF7-43E6-9F15-B630CA65AA98}" destId="{AB190B0B-15DB-A946-BCFD-45C8B0D3716B}" srcOrd="0" destOrd="0" presId="urn:microsoft.com/office/officeart/2005/8/layout/cycle5"/>
    <dgm:cxn modelId="{6FA392D6-D6BD-48EB-A531-909F90494952}" srcId="{99AC1339-E296-41B5-9B8E-70E614E3CFA4}" destId="{AF6FF59D-4E0C-4E03-B827-E8A525367ABD}" srcOrd="1" destOrd="0" parTransId="{748F1AC6-8287-4C4E-8718-4E79C747BC16}" sibTransId="{A2D6D3AD-18CE-4B1A-B8E5-8951D8923DCC}"/>
    <dgm:cxn modelId="{4C995CE1-B635-1A40-A392-113EE4F87070}" type="presOf" srcId="{E6F936DB-BAB0-45DD-8441-CEFEA1B792EB}" destId="{59FB2EDE-F477-6D4A-98CF-F074D39E17BA}" srcOrd="0" destOrd="0" presId="urn:microsoft.com/office/officeart/2005/8/layout/cycle5"/>
    <dgm:cxn modelId="{AEBBD6EA-E3A4-3541-9B74-E0FB113C3FF4}" type="presOf" srcId="{99AC1339-E296-41B5-9B8E-70E614E3CFA4}" destId="{EEFDCFE0-A836-354E-AA54-A92AD0B4BEDF}" srcOrd="0" destOrd="0" presId="urn:microsoft.com/office/officeart/2005/8/layout/cycle5"/>
    <dgm:cxn modelId="{4E9722F1-72E3-485D-B152-AE719A32B013}" srcId="{99AC1339-E296-41B5-9B8E-70E614E3CFA4}" destId="{95E1747B-D2EE-4492-9339-5C3F0C3398FD}" srcOrd="4" destOrd="0" parTransId="{8BE6A4A1-7FE6-48BF-99DA-EC6EDB678DD6}" sibTransId="{F5A767FE-859B-41BE-BC6C-17C62B2B9C5C}"/>
    <dgm:cxn modelId="{B522B4FE-206F-404D-91B6-36D564C1DE29}" type="presOf" srcId="{95E1747B-D2EE-4492-9339-5C3F0C3398FD}" destId="{BBBC085E-C8B0-0643-BC8E-C5996B69301A}" srcOrd="0" destOrd="0" presId="urn:microsoft.com/office/officeart/2005/8/layout/cycle5"/>
    <dgm:cxn modelId="{2F771E23-1397-F849-99FC-92D88CB3C51D}" type="presParOf" srcId="{EEFDCFE0-A836-354E-AA54-A92AD0B4BEDF}" destId="{F6773AD7-E6F0-4142-955C-E7DA9B9A4D3B}" srcOrd="0" destOrd="0" presId="urn:microsoft.com/office/officeart/2005/8/layout/cycle5"/>
    <dgm:cxn modelId="{7B8D9B74-B44B-C44E-BAE6-2F3A2B272935}" type="presParOf" srcId="{EEFDCFE0-A836-354E-AA54-A92AD0B4BEDF}" destId="{A2AECF1C-5E79-6843-BB4E-AD25152DFA35}" srcOrd="1" destOrd="0" presId="urn:microsoft.com/office/officeart/2005/8/layout/cycle5"/>
    <dgm:cxn modelId="{4A280C75-07E8-9A46-A61A-1839E39EEAFE}" type="presParOf" srcId="{EEFDCFE0-A836-354E-AA54-A92AD0B4BEDF}" destId="{59FB2EDE-F477-6D4A-98CF-F074D39E17BA}" srcOrd="2" destOrd="0" presId="urn:microsoft.com/office/officeart/2005/8/layout/cycle5"/>
    <dgm:cxn modelId="{E50575AD-549B-DF47-9D59-39562EBE196B}" type="presParOf" srcId="{EEFDCFE0-A836-354E-AA54-A92AD0B4BEDF}" destId="{78D49794-7DFA-BD41-AE2E-5FDC657AA64F}" srcOrd="3" destOrd="0" presId="urn:microsoft.com/office/officeart/2005/8/layout/cycle5"/>
    <dgm:cxn modelId="{276C7D5D-00DC-5645-9247-3CDA4138962B}" type="presParOf" srcId="{EEFDCFE0-A836-354E-AA54-A92AD0B4BEDF}" destId="{A3F45EB4-511B-BA49-B552-7240EBD9F34F}" srcOrd="4" destOrd="0" presId="urn:microsoft.com/office/officeart/2005/8/layout/cycle5"/>
    <dgm:cxn modelId="{E81103F0-2488-AF40-8D52-BC298FC209A9}" type="presParOf" srcId="{EEFDCFE0-A836-354E-AA54-A92AD0B4BEDF}" destId="{03C7DD34-AA8D-EF49-96CB-B10D42301AB5}" srcOrd="5" destOrd="0" presId="urn:microsoft.com/office/officeart/2005/8/layout/cycle5"/>
    <dgm:cxn modelId="{2A6366BD-D3F5-3A43-AB5A-82A9F3A81B54}" type="presParOf" srcId="{EEFDCFE0-A836-354E-AA54-A92AD0B4BEDF}" destId="{E6E2506B-CAEE-8E41-9C8D-0C4A18EA0EEE}" srcOrd="6" destOrd="0" presId="urn:microsoft.com/office/officeart/2005/8/layout/cycle5"/>
    <dgm:cxn modelId="{A93651AE-E052-DB49-9236-9441E66A5AE8}" type="presParOf" srcId="{EEFDCFE0-A836-354E-AA54-A92AD0B4BEDF}" destId="{F3AED881-F128-4341-91B0-7ECBC9640F65}" srcOrd="7" destOrd="0" presId="urn:microsoft.com/office/officeart/2005/8/layout/cycle5"/>
    <dgm:cxn modelId="{1470CEE0-7F75-4A4C-A260-3F9CE47704F3}" type="presParOf" srcId="{EEFDCFE0-A836-354E-AA54-A92AD0B4BEDF}" destId="{17F0A15A-7293-D046-B528-CC9118FC66B0}" srcOrd="8" destOrd="0" presId="urn:microsoft.com/office/officeart/2005/8/layout/cycle5"/>
    <dgm:cxn modelId="{911CACD5-6868-A242-9EFD-2A9E6EA5F9B5}" type="presParOf" srcId="{EEFDCFE0-A836-354E-AA54-A92AD0B4BEDF}" destId="{FD286AAF-8DA6-AE49-8124-AA0A050076B1}" srcOrd="9" destOrd="0" presId="urn:microsoft.com/office/officeart/2005/8/layout/cycle5"/>
    <dgm:cxn modelId="{93C3DD5D-05B8-AD49-8A0F-A039826BBB02}" type="presParOf" srcId="{EEFDCFE0-A836-354E-AA54-A92AD0B4BEDF}" destId="{B7183ACE-2865-CC42-8CB3-7A902F429989}" srcOrd="10" destOrd="0" presId="urn:microsoft.com/office/officeart/2005/8/layout/cycle5"/>
    <dgm:cxn modelId="{8ADDFE26-33C4-174E-9891-06C7E2235DF1}" type="presParOf" srcId="{EEFDCFE0-A836-354E-AA54-A92AD0B4BEDF}" destId="{CF3249BF-452A-4940-AF42-4DF675FBC7E8}" srcOrd="11" destOrd="0" presId="urn:microsoft.com/office/officeart/2005/8/layout/cycle5"/>
    <dgm:cxn modelId="{8D454627-DB2D-9642-B80C-A820AFD49064}" type="presParOf" srcId="{EEFDCFE0-A836-354E-AA54-A92AD0B4BEDF}" destId="{BBBC085E-C8B0-0643-BC8E-C5996B69301A}" srcOrd="12" destOrd="0" presId="urn:microsoft.com/office/officeart/2005/8/layout/cycle5"/>
    <dgm:cxn modelId="{72350C00-FD2B-BC4D-873B-E1581D1D9DB4}" type="presParOf" srcId="{EEFDCFE0-A836-354E-AA54-A92AD0B4BEDF}" destId="{C30C100C-EB82-0842-BAA3-E21182909236}" srcOrd="13" destOrd="0" presId="urn:microsoft.com/office/officeart/2005/8/layout/cycle5"/>
    <dgm:cxn modelId="{8A0A114C-72AE-2349-A41D-569D2CD9A053}" type="presParOf" srcId="{EEFDCFE0-A836-354E-AA54-A92AD0B4BEDF}" destId="{DE691F54-8D92-BC49-9DD3-B80DEF1F57F5}" srcOrd="14" destOrd="0" presId="urn:microsoft.com/office/officeart/2005/8/layout/cycle5"/>
    <dgm:cxn modelId="{80E5E5AB-1D60-8B41-A8C7-44EA17C239CC}" type="presParOf" srcId="{EEFDCFE0-A836-354E-AA54-A92AD0B4BEDF}" destId="{F1EC5045-8E24-0E4C-8AD1-642471E6DCEC}" srcOrd="15" destOrd="0" presId="urn:microsoft.com/office/officeart/2005/8/layout/cycle5"/>
    <dgm:cxn modelId="{ED1EF621-6642-814D-AF0D-ABBAE03AD3B9}" type="presParOf" srcId="{EEFDCFE0-A836-354E-AA54-A92AD0B4BEDF}" destId="{C36C9F5E-FB9F-9745-AC86-83D33CE36AB1}" srcOrd="16" destOrd="0" presId="urn:microsoft.com/office/officeart/2005/8/layout/cycle5"/>
    <dgm:cxn modelId="{5F4C5A5F-A882-A14A-9F17-8C5F4CFFE8CE}" type="presParOf" srcId="{EEFDCFE0-A836-354E-AA54-A92AD0B4BEDF}" destId="{0546BCFA-5B24-F449-BBB8-9CF10585A97C}" srcOrd="17" destOrd="0" presId="urn:microsoft.com/office/officeart/2005/8/layout/cycle5"/>
    <dgm:cxn modelId="{BA776036-0F28-B94B-97A0-7D1B9E08FF94}" type="presParOf" srcId="{EEFDCFE0-A836-354E-AA54-A92AD0B4BEDF}" destId="{AB190B0B-15DB-A946-BCFD-45C8B0D3716B}" srcOrd="18" destOrd="0" presId="urn:microsoft.com/office/officeart/2005/8/layout/cycle5"/>
    <dgm:cxn modelId="{405D4E26-3B90-7D4A-A77E-8D5946D0A060}" type="presParOf" srcId="{EEFDCFE0-A836-354E-AA54-A92AD0B4BEDF}" destId="{4FA6C19E-AF97-7241-8EE4-65DABA466A74}" srcOrd="19" destOrd="0" presId="urn:microsoft.com/office/officeart/2005/8/layout/cycle5"/>
    <dgm:cxn modelId="{1B920A86-87CF-F34E-924C-711C4D66CA40}" type="presParOf" srcId="{EEFDCFE0-A836-354E-AA54-A92AD0B4BEDF}" destId="{493B7153-CA12-184C-922A-9470AD9ACC16}"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8F9E4B-8A37-44FE-91AC-A2F97FC2FBA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43AB3B8-BE12-4419-8B01-1A16A8A6EE04}">
      <dgm:prSet/>
      <dgm:spPr/>
      <dgm:t>
        <a:bodyPr/>
        <a:lstStyle/>
        <a:p>
          <a:r>
            <a:rPr lang="es-ES"/>
            <a:t>No debe ponerse en contacto nunca con antisépticos o desinfectantes.</a:t>
          </a:r>
          <a:endParaRPr lang="en-US"/>
        </a:p>
      </dgm:t>
    </dgm:pt>
    <dgm:pt modelId="{129838BB-B075-4517-8B65-BD80DE0CED33}" type="parTrans" cxnId="{5E73C48F-AFD7-4032-937C-DCAD261D97D9}">
      <dgm:prSet/>
      <dgm:spPr/>
      <dgm:t>
        <a:bodyPr/>
        <a:lstStyle/>
        <a:p>
          <a:endParaRPr lang="en-US"/>
        </a:p>
      </dgm:t>
    </dgm:pt>
    <dgm:pt modelId="{F0E30140-27A8-4275-A34F-9FE2DA8EFA65}" type="sibTrans" cxnId="{5E73C48F-AFD7-4032-937C-DCAD261D97D9}">
      <dgm:prSet/>
      <dgm:spPr/>
      <dgm:t>
        <a:bodyPr/>
        <a:lstStyle/>
        <a:p>
          <a:endParaRPr lang="en-US"/>
        </a:p>
      </dgm:t>
    </dgm:pt>
    <dgm:pt modelId="{DABE78A5-A6FC-4A83-9669-57171AC02C40}">
      <dgm:prSet/>
      <dgm:spPr/>
      <dgm:t>
        <a:bodyPr/>
        <a:lstStyle/>
        <a:p>
          <a:r>
            <a:rPr lang="es-ES" dirty="0"/>
            <a:t>Son preferibles las muestras tomadas por aspiración con jeringa y aguja que muestras en hisopo.</a:t>
          </a:r>
          <a:endParaRPr lang="en-US" dirty="0"/>
        </a:p>
      </dgm:t>
    </dgm:pt>
    <dgm:pt modelId="{8C4DA367-4A02-42AC-9CE4-66C71F267748}" type="parTrans" cxnId="{E7BC6179-24E3-458E-85E1-8022D4F6EDEB}">
      <dgm:prSet/>
      <dgm:spPr/>
      <dgm:t>
        <a:bodyPr/>
        <a:lstStyle/>
        <a:p>
          <a:endParaRPr lang="en-US"/>
        </a:p>
      </dgm:t>
    </dgm:pt>
    <dgm:pt modelId="{FBF0C13D-FE1B-45BD-A11C-7DECD8AFEB5B}" type="sibTrans" cxnId="{E7BC6179-24E3-458E-85E1-8022D4F6EDEB}">
      <dgm:prSet/>
      <dgm:spPr/>
      <dgm:t>
        <a:bodyPr/>
        <a:lstStyle/>
        <a:p>
          <a:endParaRPr lang="en-US"/>
        </a:p>
      </dgm:t>
    </dgm:pt>
    <dgm:pt modelId="{650F2B60-2A62-41B1-ACA0-EA77DFEEE8BA}">
      <dgm:prSet/>
      <dgm:spPr/>
      <dgm:t>
        <a:bodyPr/>
        <a:lstStyle/>
        <a:p>
          <a:r>
            <a:rPr lang="es-ES"/>
            <a:t>Es muy importante que se aporten datos clínicos, epidemiológicos y tratamientos previos, relacionados con la petición realizada.</a:t>
          </a:r>
          <a:endParaRPr lang="en-US"/>
        </a:p>
      </dgm:t>
    </dgm:pt>
    <dgm:pt modelId="{F621D2D7-619A-4A00-AF62-8CD8905BC4C5}" type="parTrans" cxnId="{602282DF-7132-407D-8269-41CAFCB241E3}">
      <dgm:prSet/>
      <dgm:spPr/>
      <dgm:t>
        <a:bodyPr/>
        <a:lstStyle/>
        <a:p>
          <a:endParaRPr lang="en-US"/>
        </a:p>
      </dgm:t>
    </dgm:pt>
    <dgm:pt modelId="{2E9A3238-AF9F-4C43-B42D-1F77DDF3B3F8}" type="sibTrans" cxnId="{602282DF-7132-407D-8269-41CAFCB241E3}">
      <dgm:prSet/>
      <dgm:spPr/>
      <dgm:t>
        <a:bodyPr/>
        <a:lstStyle/>
        <a:p>
          <a:endParaRPr lang="en-US"/>
        </a:p>
      </dgm:t>
    </dgm:pt>
    <dgm:pt modelId="{E4F62AB2-60C7-42B2-8C39-37DF41E27A56}">
      <dgm:prSet/>
      <dgm:spPr/>
      <dgm:t>
        <a:bodyPr/>
        <a:lstStyle/>
        <a:p>
          <a:r>
            <a:rPr lang="es-ES"/>
            <a:t>Siempre que las muestras se envíen en escobillón es necesario enviar dos escobillones con medio de transporte (esto no es duplicar la muestra, pues cada escobillón se utiliza para una cosa diferente).</a:t>
          </a:r>
          <a:endParaRPr lang="en-US"/>
        </a:p>
      </dgm:t>
    </dgm:pt>
    <dgm:pt modelId="{AC21AD3C-16F6-47C4-869E-91C5E7CC6FF7}" type="parTrans" cxnId="{48617FE8-8D82-4E48-902D-7085DB8C3E9F}">
      <dgm:prSet/>
      <dgm:spPr/>
      <dgm:t>
        <a:bodyPr/>
        <a:lstStyle/>
        <a:p>
          <a:endParaRPr lang="en-US"/>
        </a:p>
      </dgm:t>
    </dgm:pt>
    <dgm:pt modelId="{874053BA-2950-4830-B7F7-4B977C61F667}" type="sibTrans" cxnId="{48617FE8-8D82-4E48-902D-7085DB8C3E9F}">
      <dgm:prSet/>
      <dgm:spPr/>
      <dgm:t>
        <a:bodyPr/>
        <a:lstStyle/>
        <a:p>
          <a:endParaRPr lang="en-US"/>
        </a:p>
      </dgm:t>
    </dgm:pt>
    <dgm:pt modelId="{2634C67D-0850-48BC-95E3-A9E574161493}">
      <dgm:prSet/>
      <dgm:spPr/>
      <dgm:t>
        <a:bodyPr/>
        <a:lstStyle/>
        <a:p>
          <a:r>
            <a:rPr lang="es-ES"/>
            <a:t>Las muestras de LCR, jeringas y otras muestras con posibilidad de rotura o derrame no deben ser transportadas nunca por tubo neumático</a:t>
          </a:r>
          <a:endParaRPr lang="en-US"/>
        </a:p>
      </dgm:t>
    </dgm:pt>
    <dgm:pt modelId="{C678236A-06D7-4A60-8FE7-F7C61D16F77A}" type="parTrans" cxnId="{52173710-16CE-4D1A-8464-B6D4849163E3}">
      <dgm:prSet/>
      <dgm:spPr/>
      <dgm:t>
        <a:bodyPr/>
        <a:lstStyle/>
        <a:p>
          <a:endParaRPr lang="en-US"/>
        </a:p>
      </dgm:t>
    </dgm:pt>
    <dgm:pt modelId="{ABB96F21-4ACD-427C-9FB3-BD49DA168FDD}" type="sibTrans" cxnId="{52173710-16CE-4D1A-8464-B6D4849163E3}">
      <dgm:prSet/>
      <dgm:spPr/>
      <dgm:t>
        <a:bodyPr/>
        <a:lstStyle/>
        <a:p>
          <a:endParaRPr lang="en-US"/>
        </a:p>
      </dgm:t>
    </dgm:pt>
    <dgm:pt modelId="{7FEDDAA8-2F96-644C-B436-E5BBAF091B6A}" type="pres">
      <dgm:prSet presAssocID="{7A8F9E4B-8A37-44FE-91AC-A2F97FC2FBAB}" presName="vert0" presStyleCnt="0">
        <dgm:presLayoutVars>
          <dgm:dir/>
          <dgm:animOne val="branch"/>
          <dgm:animLvl val="lvl"/>
        </dgm:presLayoutVars>
      </dgm:prSet>
      <dgm:spPr/>
    </dgm:pt>
    <dgm:pt modelId="{30262912-3372-264B-B70F-DEA6C9C49B77}" type="pres">
      <dgm:prSet presAssocID="{543AB3B8-BE12-4419-8B01-1A16A8A6EE04}" presName="thickLine" presStyleLbl="alignNode1" presStyleIdx="0" presStyleCnt="5"/>
      <dgm:spPr/>
    </dgm:pt>
    <dgm:pt modelId="{9BACB689-F839-1D46-9B13-DAC1F6FF583B}" type="pres">
      <dgm:prSet presAssocID="{543AB3B8-BE12-4419-8B01-1A16A8A6EE04}" presName="horz1" presStyleCnt="0"/>
      <dgm:spPr/>
    </dgm:pt>
    <dgm:pt modelId="{01590F11-9B91-D64A-BCDF-ADAF653B653E}" type="pres">
      <dgm:prSet presAssocID="{543AB3B8-BE12-4419-8B01-1A16A8A6EE04}" presName="tx1" presStyleLbl="revTx" presStyleIdx="0" presStyleCnt="5"/>
      <dgm:spPr/>
    </dgm:pt>
    <dgm:pt modelId="{87257A9D-AB9A-5B43-99D0-5A4E400D98C5}" type="pres">
      <dgm:prSet presAssocID="{543AB3B8-BE12-4419-8B01-1A16A8A6EE04}" presName="vert1" presStyleCnt="0"/>
      <dgm:spPr/>
    </dgm:pt>
    <dgm:pt modelId="{D7CE8C4D-D143-454E-8124-0079EF2C469A}" type="pres">
      <dgm:prSet presAssocID="{DABE78A5-A6FC-4A83-9669-57171AC02C40}" presName="thickLine" presStyleLbl="alignNode1" presStyleIdx="1" presStyleCnt="5"/>
      <dgm:spPr/>
    </dgm:pt>
    <dgm:pt modelId="{25D61014-AA90-0C44-A5DB-04D44EE62175}" type="pres">
      <dgm:prSet presAssocID="{DABE78A5-A6FC-4A83-9669-57171AC02C40}" presName="horz1" presStyleCnt="0"/>
      <dgm:spPr/>
    </dgm:pt>
    <dgm:pt modelId="{CF707C68-AD3B-3F4F-8C72-ABFDC302C1AA}" type="pres">
      <dgm:prSet presAssocID="{DABE78A5-A6FC-4A83-9669-57171AC02C40}" presName="tx1" presStyleLbl="revTx" presStyleIdx="1" presStyleCnt="5"/>
      <dgm:spPr/>
    </dgm:pt>
    <dgm:pt modelId="{D8FD53A5-CFB4-CE47-9F42-1EBD10F0BBC6}" type="pres">
      <dgm:prSet presAssocID="{DABE78A5-A6FC-4A83-9669-57171AC02C40}" presName="vert1" presStyleCnt="0"/>
      <dgm:spPr/>
    </dgm:pt>
    <dgm:pt modelId="{8EB13DAB-155F-C149-8153-1148C5DBAB83}" type="pres">
      <dgm:prSet presAssocID="{650F2B60-2A62-41B1-ACA0-EA77DFEEE8BA}" presName="thickLine" presStyleLbl="alignNode1" presStyleIdx="2" presStyleCnt="5"/>
      <dgm:spPr/>
    </dgm:pt>
    <dgm:pt modelId="{F0F0EBB4-B81E-3245-8433-E65D66A789BB}" type="pres">
      <dgm:prSet presAssocID="{650F2B60-2A62-41B1-ACA0-EA77DFEEE8BA}" presName="horz1" presStyleCnt="0"/>
      <dgm:spPr/>
    </dgm:pt>
    <dgm:pt modelId="{FCAC4E33-3F66-0B40-8E88-CDB294DF61E4}" type="pres">
      <dgm:prSet presAssocID="{650F2B60-2A62-41B1-ACA0-EA77DFEEE8BA}" presName="tx1" presStyleLbl="revTx" presStyleIdx="2" presStyleCnt="5"/>
      <dgm:spPr/>
    </dgm:pt>
    <dgm:pt modelId="{BEA4C391-6F4A-7A4E-99B1-21E3EEE7080C}" type="pres">
      <dgm:prSet presAssocID="{650F2B60-2A62-41B1-ACA0-EA77DFEEE8BA}" presName="vert1" presStyleCnt="0"/>
      <dgm:spPr/>
    </dgm:pt>
    <dgm:pt modelId="{92DB0BCC-5484-AF48-BFAD-95B112DEA040}" type="pres">
      <dgm:prSet presAssocID="{E4F62AB2-60C7-42B2-8C39-37DF41E27A56}" presName="thickLine" presStyleLbl="alignNode1" presStyleIdx="3" presStyleCnt="5"/>
      <dgm:spPr/>
    </dgm:pt>
    <dgm:pt modelId="{C174FCBE-7A99-4D45-81E7-3F7817D95A19}" type="pres">
      <dgm:prSet presAssocID="{E4F62AB2-60C7-42B2-8C39-37DF41E27A56}" presName="horz1" presStyleCnt="0"/>
      <dgm:spPr/>
    </dgm:pt>
    <dgm:pt modelId="{DEE01692-6E91-B944-9211-2DBB353E27A9}" type="pres">
      <dgm:prSet presAssocID="{E4F62AB2-60C7-42B2-8C39-37DF41E27A56}" presName="tx1" presStyleLbl="revTx" presStyleIdx="3" presStyleCnt="5"/>
      <dgm:spPr/>
    </dgm:pt>
    <dgm:pt modelId="{F1A09B4C-FFF6-F54B-B097-F6F36FE2AAEE}" type="pres">
      <dgm:prSet presAssocID="{E4F62AB2-60C7-42B2-8C39-37DF41E27A56}" presName="vert1" presStyleCnt="0"/>
      <dgm:spPr/>
    </dgm:pt>
    <dgm:pt modelId="{D61780BB-9084-7B4D-8D26-B1CBC988D4E0}" type="pres">
      <dgm:prSet presAssocID="{2634C67D-0850-48BC-95E3-A9E574161493}" presName="thickLine" presStyleLbl="alignNode1" presStyleIdx="4" presStyleCnt="5"/>
      <dgm:spPr/>
    </dgm:pt>
    <dgm:pt modelId="{11B4B2F5-2550-D345-BE8F-FD212FC1316C}" type="pres">
      <dgm:prSet presAssocID="{2634C67D-0850-48BC-95E3-A9E574161493}" presName="horz1" presStyleCnt="0"/>
      <dgm:spPr/>
    </dgm:pt>
    <dgm:pt modelId="{EEDA7B1D-163F-2149-AD36-7004CBA6CA5A}" type="pres">
      <dgm:prSet presAssocID="{2634C67D-0850-48BC-95E3-A9E574161493}" presName="tx1" presStyleLbl="revTx" presStyleIdx="4" presStyleCnt="5"/>
      <dgm:spPr/>
    </dgm:pt>
    <dgm:pt modelId="{4D3CD2E0-93D0-B94F-9CB5-EC1F70431F7C}" type="pres">
      <dgm:prSet presAssocID="{2634C67D-0850-48BC-95E3-A9E574161493}" presName="vert1" presStyleCnt="0"/>
      <dgm:spPr/>
    </dgm:pt>
  </dgm:ptLst>
  <dgm:cxnLst>
    <dgm:cxn modelId="{52173710-16CE-4D1A-8464-B6D4849163E3}" srcId="{7A8F9E4B-8A37-44FE-91AC-A2F97FC2FBAB}" destId="{2634C67D-0850-48BC-95E3-A9E574161493}" srcOrd="4" destOrd="0" parTransId="{C678236A-06D7-4A60-8FE7-F7C61D16F77A}" sibTransId="{ABB96F21-4ACD-427C-9FB3-BD49DA168FDD}"/>
    <dgm:cxn modelId="{E7BC6179-24E3-458E-85E1-8022D4F6EDEB}" srcId="{7A8F9E4B-8A37-44FE-91AC-A2F97FC2FBAB}" destId="{DABE78A5-A6FC-4A83-9669-57171AC02C40}" srcOrd="1" destOrd="0" parTransId="{8C4DA367-4A02-42AC-9CE4-66C71F267748}" sibTransId="{FBF0C13D-FE1B-45BD-A11C-7DECD8AFEB5B}"/>
    <dgm:cxn modelId="{7150D87A-AC3A-0D4D-80CA-C0852413EEFF}" type="presOf" srcId="{E4F62AB2-60C7-42B2-8C39-37DF41E27A56}" destId="{DEE01692-6E91-B944-9211-2DBB353E27A9}" srcOrd="0" destOrd="0" presId="urn:microsoft.com/office/officeart/2008/layout/LinedList"/>
    <dgm:cxn modelId="{5E73C48F-AFD7-4032-937C-DCAD261D97D9}" srcId="{7A8F9E4B-8A37-44FE-91AC-A2F97FC2FBAB}" destId="{543AB3B8-BE12-4419-8B01-1A16A8A6EE04}" srcOrd="0" destOrd="0" parTransId="{129838BB-B075-4517-8B65-BD80DE0CED33}" sibTransId="{F0E30140-27A8-4275-A34F-9FE2DA8EFA65}"/>
    <dgm:cxn modelId="{B1DE7790-ABBD-3349-A6A6-F750899642F7}" type="presOf" srcId="{650F2B60-2A62-41B1-ACA0-EA77DFEEE8BA}" destId="{FCAC4E33-3F66-0B40-8E88-CDB294DF61E4}" srcOrd="0" destOrd="0" presId="urn:microsoft.com/office/officeart/2008/layout/LinedList"/>
    <dgm:cxn modelId="{DB85C9AA-1F16-474F-BE2E-CBA7B334F558}" type="presOf" srcId="{2634C67D-0850-48BC-95E3-A9E574161493}" destId="{EEDA7B1D-163F-2149-AD36-7004CBA6CA5A}" srcOrd="0" destOrd="0" presId="urn:microsoft.com/office/officeart/2008/layout/LinedList"/>
    <dgm:cxn modelId="{94EE0FAC-8745-0F4F-BB2C-6CCFE236487A}" type="presOf" srcId="{DABE78A5-A6FC-4A83-9669-57171AC02C40}" destId="{CF707C68-AD3B-3F4F-8C72-ABFDC302C1AA}" srcOrd="0" destOrd="0" presId="urn:microsoft.com/office/officeart/2008/layout/LinedList"/>
    <dgm:cxn modelId="{2BC442B4-5CDF-3C46-9A5D-1CB03E8CD4F3}" type="presOf" srcId="{7A8F9E4B-8A37-44FE-91AC-A2F97FC2FBAB}" destId="{7FEDDAA8-2F96-644C-B436-E5BBAF091B6A}" srcOrd="0" destOrd="0" presId="urn:microsoft.com/office/officeart/2008/layout/LinedList"/>
    <dgm:cxn modelId="{442F61C2-FA44-574B-B802-7BAD22A464D4}" type="presOf" srcId="{543AB3B8-BE12-4419-8B01-1A16A8A6EE04}" destId="{01590F11-9B91-D64A-BCDF-ADAF653B653E}" srcOrd="0" destOrd="0" presId="urn:microsoft.com/office/officeart/2008/layout/LinedList"/>
    <dgm:cxn modelId="{602282DF-7132-407D-8269-41CAFCB241E3}" srcId="{7A8F9E4B-8A37-44FE-91AC-A2F97FC2FBAB}" destId="{650F2B60-2A62-41B1-ACA0-EA77DFEEE8BA}" srcOrd="2" destOrd="0" parTransId="{F621D2D7-619A-4A00-AF62-8CD8905BC4C5}" sibTransId="{2E9A3238-AF9F-4C43-B42D-1F77DDF3B3F8}"/>
    <dgm:cxn modelId="{48617FE8-8D82-4E48-902D-7085DB8C3E9F}" srcId="{7A8F9E4B-8A37-44FE-91AC-A2F97FC2FBAB}" destId="{E4F62AB2-60C7-42B2-8C39-37DF41E27A56}" srcOrd="3" destOrd="0" parTransId="{AC21AD3C-16F6-47C4-869E-91C5E7CC6FF7}" sibTransId="{874053BA-2950-4830-B7F7-4B977C61F667}"/>
    <dgm:cxn modelId="{7962F53B-C62F-6F4D-8373-4EDE3BDEFD7F}" type="presParOf" srcId="{7FEDDAA8-2F96-644C-B436-E5BBAF091B6A}" destId="{30262912-3372-264B-B70F-DEA6C9C49B77}" srcOrd="0" destOrd="0" presId="urn:microsoft.com/office/officeart/2008/layout/LinedList"/>
    <dgm:cxn modelId="{5E9F4F21-A1CE-CB4C-A735-B6389D0B6BA2}" type="presParOf" srcId="{7FEDDAA8-2F96-644C-B436-E5BBAF091B6A}" destId="{9BACB689-F839-1D46-9B13-DAC1F6FF583B}" srcOrd="1" destOrd="0" presId="urn:microsoft.com/office/officeart/2008/layout/LinedList"/>
    <dgm:cxn modelId="{3EA571D3-875F-6E43-B8F0-B8BE6750A264}" type="presParOf" srcId="{9BACB689-F839-1D46-9B13-DAC1F6FF583B}" destId="{01590F11-9B91-D64A-BCDF-ADAF653B653E}" srcOrd="0" destOrd="0" presId="urn:microsoft.com/office/officeart/2008/layout/LinedList"/>
    <dgm:cxn modelId="{94BF8AE9-7F1A-8A4D-80E5-B296E9F78854}" type="presParOf" srcId="{9BACB689-F839-1D46-9B13-DAC1F6FF583B}" destId="{87257A9D-AB9A-5B43-99D0-5A4E400D98C5}" srcOrd="1" destOrd="0" presId="urn:microsoft.com/office/officeart/2008/layout/LinedList"/>
    <dgm:cxn modelId="{E35F3C9C-6F74-C242-AE14-B3C479737FDF}" type="presParOf" srcId="{7FEDDAA8-2F96-644C-B436-E5BBAF091B6A}" destId="{D7CE8C4D-D143-454E-8124-0079EF2C469A}" srcOrd="2" destOrd="0" presId="urn:microsoft.com/office/officeart/2008/layout/LinedList"/>
    <dgm:cxn modelId="{336099D2-1D7B-F044-9D26-1D243E077314}" type="presParOf" srcId="{7FEDDAA8-2F96-644C-B436-E5BBAF091B6A}" destId="{25D61014-AA90-0C44-A5DB-04D44EE62175}" srcOrd="3" destOrd="0" presId="urn:microsoft.com/office/officeart/2008/layout/LinedList"/>
    <dgm:cxn modelId="{408D97F3-39B2-734E-8581-B0AE5121EBAD}" type="presParOf" srcId="{25D61014-AA90-0C44-A5DB-04D44EE62175}" destId="{CF707C68-AD3B-3F4F-8C72-ABFDC302C1AA}" srcOrd="0" destOrd="0" presId="urn:microsoft.com/office/officeart/2008/layout/LinedList"/>
    <dgm:cxn modelId="{C58B6689-D9CA-084E-B6F3-5CB62E0B7AC5}" type="presParOf" srcId="{25D61014-AA90-0C44-A5DB-04D44EE62175}" destId="{D8FD53A5-CFB4-CE47-9F42-1EBD10F0BBC6}" srcOrd="1" destOrd="0" presId="urn:microsoft.com/office/officeart/2008/layout/LinedList"/>
    <dgm:cxn modelId="{AAFA0B42-CDE5-DF41-BABE-B300D3D14321}" type="presParOf" srcId="{7FEDDAA8-2F96-644C-B436-E5BBAF091B6A}" destId="{8EB13DAB-155F-C149-8153-1148C5DBAB83}" srcOrd="4" destOrd="0" presId="urn:microsoft.com/office/officeart/2008/layout/LinedList"/>
    <dgm:cxn modelId="{9EEEA842-F451-564A-A289-5895FF51E70B}" type="presParOf" srcId="{7FEDDAA8-2F96-644C-B436-E5BBAF091B6A}" destId="{F0F0EBB4-B81E-3245-8433-E65D66A789BB}" srcOrd="5" destOrd="0" presId="urn:microsoft.com/office/officeart/2008/layout/LinedList"/>
    <dgm:cxn modelId="{DC30B5FF-43AB-8A4C-9654-3D95970C7B27}" type="presParOf" srcId="{F0F0EBB4-B81E-3245-8433-E65D66A789BB}" destId="{FCAC4E33-3F66-0B40-8E88-CDB294DF61E4}" srcOrd="0" destOrd="0" presId="urn:microsoft.com/office/officeart/2008/layout/LinedList"/>
    <dgm:cxn modelId="{384FA792-31D3-DE40-8164-D36A81B184DB}" type="presParOf" srcId="{F0F0EBB4-B81E-3245-8433-E65D66A789BB}" destId="{BEA4C391-6F4A-7A4E-99B1-21E3EEE7080C}" srcOrd="1" destOrd="0" presId="urn:microsoft.com/office/officeart/2008/layout/LinedList"/>
    <dgm:cxn modelId="{703C2927-3349-C346-8A02-0D3393E20914}" type="presParOf" srcId="{7FEDDAA8-2F96-644C-B436-E5BBAF091B6A}" destId="{92DB0BCC-5484-AF48-BFAD-95B112DEA040}" srcOrd="6" destOrd="0" presId="urn:microsoft.com/office/officeart/2008/layout/LinedList"/>
    <dgm:cxn modelId="{8274D4FC-8520-B845-BEA9-1CBAC276412E}" type="presParOf" srcId="{7FEDDAA8-2F96-644C-B436-E5BBAF091B6A}" destId="{C174FCBE-7A99-4D45-81E7-3F7817D95A19}" srcOrd="7" destOrd="0" presId="urn:microsoft.com/office/officeart/2008/layout/LinedList"/>
    <dgm:cxn modelId="{F61F290D-580A-1240-BF51-EC1A5277296E}" type="presParOf" srcId="{C174FCBE-7A99-4D45-81E7-3F7817D95A19}" destId="{DEE01692-6E91-B944-9211-2DBB353E27A9}" srcOrd="0" destOrd="0" presId="urn:microsoft.com/office/officeart/2008/layout/LinedList"/>
    <dgm:cxn modelId="{9027DD14-C49A-9C44-A5AF-33242DF9E308}" type="presParOf" srcId="{C174FCBE-7A99-4D45-81E7-3F7817D95A19}" destId="{F1A09B4C-FFF6-F54B-B097-F6F36FE2AAEE}" srcOrd="1" destOrd="0" presId="urn:microsoft.com/office/officeart/2008/layout/LinedList"/>
    <dgm:cxn modelId="{4960A254-A235-6E43-B995-E65BFAF6C972}" type="presParOf" srcId="{7FEDDAA8-2F96-644C-B436-E5BBAF091B6A}" destId="{D61780BB-9084-7B4D-8D26-B1CBC988D4E0}" srcOrd="8" destOrd="0" presId="urn:microsoft.com/office/officeart/2008/layout/LinedList"/>
    <dgm:cxn modelId="{275A043E-131D-F34A-8C53-89D53E48F318}" type="presParOf" srcId="{7FEDDAA8-2F96-644C-B436-E5BBAF091B6A}" destId="{11B4B2F5-2550-D345-BE8F-FD212FC1316C}" srcOrd="9" destOrd="0" presId="urn:microsoft.com/office/officeart/2008/layout/LinedList"/>
    <dgm:cxn modelId="{A983410A-ED52-1249-BF96-7A0C6A6859E9}" type="presParOf" srcId="{11B4B2F5-2550-D345-BE8F-FD212FC1316C}" destId="{EEDA7B1D-163F-2149-AD36-7004CBA6CA5A}" srcOrd="0" destOrd="0" presId="urn:microsoft.com/office/officeart/2008/layout/LinedList"/>
    <dgm:cxn modelId="{AECECD0B-8CBB-D44D-8596-A6F6B20058E7}" type="presParOf" srcId="{11B4B2F5-2550-D345-BE8F-FD212FC1316C}" destId="{4D3CD2E0-93D0-B94F-9CB5-EC1F70431F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0176D-6F0A-4CE7-A9CE-F5AD13648CB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3198B-5953-4CBD-AAA3-0D6C4572FBB6}">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7E6FEB-454E-4F1B-B3A6-D4613B471E39}">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s-ES" sz="2300" kern="1200" dirty="0"/>
            <a:t>Toda la información diagnóstica que el laboratorio de microbiología puede proporcionar DEPENDE DE LA CALIDAD DE LA MUESTRA RECIBIDA</a:t>
          </a:r>
          <a:endParaRPr lang="en-US" sz="2300" kern="1200" dirty="0"/>
        </a:p>
      </dsp:txBody>
      <dsp:txXfrm>
        <a:off x="1437631" y="531"/>
        <a:ext cx="9077968" cy="1244702"/>
      </dsp:txXfrm>
    </dsp:sp>
    <dsp:sp modelId="{4FF587A3-CA91-4510-81C1-718CAFC4A7B1}">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5D4DD-05E2-4E87-9DCB-E55E925D8034}">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EC726-9273-47AD-B699-AEB02F1FC1DE}">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s-ES" sz="2300" kern="1200" dirty="0"/>
            <a:t>Una toma mal realizada, mal transportada o conservada en condiciones inadecuadas, puede inducir a ERRORES diagnósticos y TRATAMIENTOS inadecuados</a:t>
          </a:r>
          <a:endParaRPr lang="en-US" sz="2300" kern="1200" dirty="0"/>
        </a:p>
      </dsp:txBody>
      <dsp:txXfrm>
        <a:off x="1437631" y="1556410"/>
        <a:ext cx="9077968" cy="1244702"/>
      </dsp:txXfrm>
    </dsp:sp>
    <dsp:sp modelId="{98FA1DD4-8DB2-4621-9541-A6B374776C5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E7270-3621-4F79-91F7-0ED09FC1FFC1}">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771FE-48C7-4492-A82D-87AF8EA45F5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s-ES" sz="2300" kern="1200"/>
            <a:t>Es IMPRESCINDIBLE la comunicación entre el médico y el microbiólogo para optimizar la toma de muestras y aumentar la calidad de la fase preanalítica</a:t>
          </a:r>
          <a:endParaRPr lang="en-US" sz="23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3AD7-E6F0-4142-955C-E7DA9B9A4D3B}">
      <dsp:nvSpPr>
        <dsp:cNvPr id="0" name=""/>
        <dsp:cNvSpPr/>
      </dsp:nvSpPr>
      <dsp:spPr>
        <a:xfrm>
          <a:off x="2277065" y="212220"/>
          <a:ext cx="1256996" cy="8170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Volante de petición correctamente cumplimentado</a:t>
          </a:r>
          <a:endParaRPr lang="en-US" sz="900" kern="1200" dirty="0"/>
        </a:p>
      </dsp:txBody>
      <dsp:txXfrm>
        <a:off x="2316950" y="252105"/>
        <a:ext cx="1177226" cy="737278"/>
      </dsp:txXfrm>
    </dsp:sp>
    <dsp:sp modelId="{59FB2EDE-F477-6D4A-98CF-F074D39E17BA}">
      <dsp:nvSpPr>
        <dsp:cNvPr id="0" name=""/>
        <dsp:cNvSpPr/>
      </dsp:nvSpPr>
      <dsp:spPr>
        <a:xfrm>
          <a:off x="571633" y="620744"/>
          <a:ext cx="4667861" cy="4667861"/>
        </a:xfrm>
        <a:custGeom>
          <a:avLst/>
          <a:gdLst/>
          <a:ahLst/>
          <a:cxnLst/>
          <a:rect l="0" t="0" r="0" b="0"/>
          <a:pathLst>
            <a:path>
              <a:moveTo>
                <a:pt x="3127386" y="139013"/>
              </a:moveTo>
              <a:arcTo wR="2333930" hR="2333930" stAng="17392487" swAng="772961"/>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8D49794-7DFA-BD41-AE2E-5FDC657AA64F}">
      <dsp:nvSpPr>
        <dsp:cNvPr id="0" name=""/>
        <dsp:cNvSpPr/>
      </dsp:nvSpPr>
      <dsp:spPr>
        <a:xfrm>
          <a:off x="4101805" y="1090969"/>
          <a:ext cx="1256996" cy="817048"/>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Representativa del lugar de infección</a:t>
          </a:r>
          <a:endParaRPr lang="en-US" sz="900" kern="1200" dirty="0"/>
        </a:p>
      </dsp:txBody>
      <dsp:txXfrm>
        <a:off x="4141690" y="1130854"/>
        <a:ext cx="1177226" cy="737278"/>
      </dsp:txXfrm>
    </dsp:sp>
    <dsp:sp modelId="{03C7DD34-AA8D-EF49-96CB-B10D42301AB5}">
      <dsp:nvSpPr>
        <dsp:cNvPr id="0" name=""/>
        <dsp:cNvSpPr/>
      </dsp:nvSpPr>
      <dsp:spPr>
        <a:xfrm>
          <a:off x="571633" y="620744"/>
          <a:ext cx="4667861" cy="4667861"/>
        </a:xfrm>
        <a:custGeom>
          <a:avLst/>
          <a:gdLst/>
          <a:ahLst/>
          <a:cxnLst/>
          <a:rect l="0" t="0" r="0" b="0"/>
          <a:pathLst>
            <a:path>
              <a:moveTo>
                <a:pt x="4515237" y="1503790"/>
              </a:moveTo>
              <a:arcTo wR="2333930" hR="2333930" stAng="20349881" swAng="1064869"/>
            </a:path>
          </a:pathLst>
        </a:custGeom>
        <a:noFill/>
        <a:ln w="6350" cap="flat" cmpd="sng" algn="ctr">
          <a:solidFill>
            <a:schemeClr val="accent5">
              <a:hueOff val="-1126424"/>
              <a:satOff val="-2903"/>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E2506B-CAEE-8E41-9C8D-0C4A18EA0EEE}">
      <dsp:nvSpPr>
        <dsp:cNvPr id="0" name=""/>
        <dsp:cNvSpPr/>
      </dsp:nvSpPr>
      <dsp:spPr>
        <a:xfrm>
          <a:off x="4552479" y="3065499"/>
          <a:ext cx="1256996" cy="81704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En cantidad suficiente.</a:t>
          </a:r>
          <a:endParaRPr lang="en-US" sz="900" kern="1200" dirty="0"/>
        </a:p>
      </dsp:txBody>
      <dsp:txXfrm>
        <a:off x="4592364" y="3105384"/>
        <a:ext cx="1177226" cy="737278"/>
      </dsp:txXfrm>
    </dsp:sp>
    <dsp:sp modelId="{17F0A15A-7293-D046-B528-CC9118FC66B0}">
      <dsp:nvSpPr>
        <dsp:cNvPr id="0" name=""/>
        <dsp:cNvSpPr/>
      </dsp:nvSpPr>
      <dsp:spPr>
        <a:xfrm>
          <a:off x="571633" y="620744"/>
          <a:ext cx="4667861" cy="4667861"/>
        </a:xfrm>
        <a:custGeom>
          <a:avLst/>
          <a:gdLst/>
          <a:ahLst/>
          <a:cxnLst/>
          <a:rect l="0" t="0" r="0" b="0"/>
          <a:pathLst>
            <a:path>
              <a:moveTo>
                <a:pt x="4394316" y="3430308"/>
              </a:moveTo>
              <a:arcTo wR="2333930" hR="2333930" stAng="1681107" swAng="836107"/>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D286AAF-8DA6-AE49-8124-AA0A050076B1}">
      <dsp:nvSpPr>
        <dsp:cNvPr id="0" name=""/>
        <dsp:cNvSpPr/>
      </dsp:nvSpPr>
      <dsp:spPr>
        <a:xfrm>
          <a:off x="3289720" y="4648950"/>
          <a:ext cx="1256996" cy="81704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Tomada en el momento adecuado (idealmente antes del uso de antibióticos)</a:t>
          </a:r>
          <a:endParaRPr lang="en-US" sz="900" kern="1200" dirty="0"/>
        </a:p>
      </dsp:txBody>
      <dsp:txXfrm>
        <a:off x="3329605" y="4688835"/>
        <a:ext cx="1177226" cy="737278"/>
      </dsp:txXfrm>
    </dsp:sp>
    <dsp:sp modelId="{CF3249BF-452A-4940-AF42-4DF675FBC7E8}">
      <dsp:nvSpPr>
        <dsp:cNvPr id="0" name=""/>
        <dsp:cNvSpPr/>
      </dsp:nvSpPr>
      <dsp:spPr>
        <a:xfrm>
          <a:off x="571633" y="620744"/>
          <a:ext cx="4667861" cy="4667861"/>
        </a:xfrm>
        <a:custGeom>
          <a:avLst/>
          <a:gdLst/>
          <a:ahLst/>
          <a:cxnLst/>
          <a:rect l="0" t="0" r="0" b="0"/>
          <a:pathLst>
            <a:path>
              <a:moveTo>
                <a:pt x="2565797" y="4656315"/>
              </a:moveTo>
              <a:arcTo wR="2333930" hR="2333930" stAng="5057909" swAng="684181"/>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BBC085E-C8B0-0643-BC8E-C5996B69301A}">
      <dsp:nvSpPr>
        <dsp:cNvPr id="0" name=""/>
        <dsp:cNvSpPr/>
      </dsp:nvSpPr>
      <dsp:spPr>
        <a:xfrm>
          <a:off x="1264411" y="4648950"/>
          <a:ext cx="1256996" cy="81704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Tomada mediante técnica aséptica</a:t>
          </a:r>
          <a:endParaRPr lang="en-US" sz="900" kern="1200" dirty="0"/>
        </a:p>
      </dsp:txBody>
      <dsp:txXfrm>
        <a:off x="1304296" y="4688835"/>
        <a:ext cx="1177226" cy="737278"/>
      </dsp:txXfrm>
    </dsp:sp>
    <dsp:sp modelId="{DE691F54-8D92-BC49-9DD3-B80DEF1F57F5}">
      <dsp:nvSpPr>
        <dsp:cNvPr id="0" name=""/>
        <dsp:cNvSpPr/>
      </dsp:nvSpPr>
      <dsp:spPr>
        <a:xfrm>
          <a:off x="571633" y="620744"/>
          <a:ext cx="4667861" cy="4667861"/>
        </a:xfrm>
        <a:custGeom>
          <a:avLst/>
          <a:gdLst/>
          <a:ahLst/>
          <a:cxnLst/>
          <a:rect l="0" t="0" r="0" b="0"/>
          <a:pathLst>
            <a:path>
              <a:moveTo>
                <a:pt x="598217" y="3894229"/>
              </a:moveTo>
              <a:arcTo wR="2333930" hR="2333930" stAng="8282785" swAng="836107"/>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1EC5045-8E24-0E4C-8AD1-642471E6DCEC}">
      <dsp:nvSpPr>
        <dsp:cNvPr id="0" name=""/>
        <dsp:cNvSpPr/>
      </dsp:nvSpPr>
      <dsp:spPr>
        <a:xfrm>
          <a:off x="1651" y="3065499"/>
          <a:ext cx="1256996" cy="817048"/>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Usar contenedor estéril adecuado, correctamente etiquetado</a:t>
          </a:r>
          <a:endParaRPr lang="en-US" sz="900" kern="1200" dirty="0"/>
        </a:p>
      </dsp:txBody>
      <dsp:txXfrm>
        <a:off x="41536" y="3105384"/>
        <a:ext cx="1177226" cy="737278"/>
      </dsp:txXfrm>
    </dsp:sp>
    <dsp:sp modelId="{0546BCFA-5B24-F449-BBB8-9CF10585A97C}">
      <dsp:nvSpPr>
        <dsp:cNvPr id="0" name=""/>
        <dsp:cNvSpPr/>
      </dsp:nvSpPr>
      <dsp:spPr>
        <a:xfrm>
          <a:off x="571633" y="620744"/>
          <a:ext cx="4667861" cy="4667861"/>
        </a:xfrm>
        <a:custGeom>
          <a:avLst/>
          <a:gdLst/>
          <a:ahLst/>
          <a:cxnLst/>
          <a:rect l="0" t="0" r="0" b="0"/>
          <a:pathLst>
            <a:path>
              <a:moveTo>
                <a:pt x="3387" y="2208223"/>
              </a:moveTo>
              <a:arcTo wR="2333930" hR="2333930" stAng="10985250" swAng="1064869"/>
            </a:path>
          </a:pathLst>
        </a:custGeom>
        <a:noFill/>
        <a:ln w="6350" cap="flat" cmpd="sng" algn="ctr">
          <a:solidFill>
            <a:schemeClr val="accent5">
              <a:hueOff val="-5632119"/>
              <a:satOff val="-14516"/>
              <a:lumOff val="-9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190B0B-15DB-A946-BCFD-45C8B0D3716B}">
      <dsp:nvSpPr>
        <dsp:cNvPr id="0" name=""/>
        <dsp:cNvSpPr/>
      </dsp:nvSpPr>
      <dsp:spPr>
        <a:xfrm>
          <a:off x="452325" y="1090969"/>
          <a:ext cx="1256996" cy="81704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Transporte óptimo al laboratorio (tiempo, temperatura, medios de transporte adecuados)</a:t>
          </a:r>
          <a:endParaRPr lang="en-US" sz="900" kern="1200" dirty="0"/>
        </a:p>
      </dsp:txBody>
      <dsp:txXfrm>
        <a:off x="492210" y="1130854"/>
        <a:ext cx="1177226" cy="737278"/>
      </dsp:txXfrm>
    </dsp:sp>
    <dsp:sp modelId="{493B7153-CA12-184C-922A-9470AD9ACC16}">
      <dsp:nvSpPr>
        <dsp:cNvPr id="0" name=""/>
        <dsp:cNvSpPr/>
      </dsp:nvSpPr>
      <dsp:spPr>
        <a:xfrm>
          <a:off x="571633" y="620744"/>
          <a:ext cx="4667861" cy="4667861"/>
        </a:xfrm>
        <a:custGeom>
          <a:avLst/>
          <a:gdLst/>
          <a:ahLst/>
          <a:cxnLst/>
          <a:rect l="0" t="0" r="0" b="0"/>
          <a:pathLst>
            <a:path>
              <a:moveTo>
                <a:pt x="1071078" y="371168"/>
              </a:moveTo>
              <a:arcTo wR="2333930" hR="2333930" stAng="14234553" swAng="772961"/>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62912-3372-264B-B70F-DEA6C9C49B7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90F11-9B91-D64A-BCDF-ADAF653B653E}">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No debe ponerse en contacto nunca con antisépticos o desinfectantes.</a:t>
          </a:r>
          <a:endParaRPr lang="en-US" sz="1900" kern="1200"/>
        </a:p>
      </dsp:txBody>
      <dsp:txXfrm>
        <a:off x="0" y="675"/>
        <a:ext cx="6900512" cy="1106957"/>
      </dsp:txXfrm>
    </dsp:sp>
    <dsp:sp modelId="{D7CE8C4D-D143-454E-8124-0079EF2C469A}">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07C68-AD3B-3F4F-8C72-ABFDC302C1AA}">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Son preferibles las muestras tomadas por aspiración con jeringa y aguja que muestras en hisopo.</a:t>
          </a:r>
          <a:endParaRPr lang="en-US" sz="1900" kern="1200" dirty="0"/>
        </a:p>
      </dsp:txBody>
      <dsp:txXfrm>
        <a:off x="0" y="1107633"/>
        <a:ext cx="6900512" cy="1106957"/>
      </dsp:txXfrm>
    </dsp:sp>
    <dsp:sp modelId="{8EB13DAB-155F-C149-8153-1148C5DBAB83}">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C4E33-3F66-0B40-8E88-CDB294DF61E4}">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Es muy importante que se aporten datos clínicos, epidemiológicos y tratamientos previos, relacionados con la petición realizada.</a:t>
          </a:r>
          <a:endParaRPr lang="en-US" sz="1900" kern="1200"/>
        </a:p>
      </dsp:txBody>
      <dsp:txXfrm>
        <a:off x="0" y="2214591"/>
        <a:ext cx="6900512" cy="1106957"/>
      </dsp:txXfrm>
    </dsp:sp>
    <dsp:sp modelId="{92DB0BCC-5484-AF48-BFAD-95B112DEA040}">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01692-6E91-B944-9211-2DBB353E27A9}">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Siempre que las muestras se envíen en escobillón es necesario enviar dos escobillones con medio de transporte (esto no es duplicar la muestra, pues cada escobillón se utiliza para una cosa diferente).</a:t>
          </a:r>
          <a:endParaRPr lang="en-US" sz="1900" kern="1200"/>
        </a:p>
      </dsp:txBody>
      <dsp:txXfrm>
        <a:off x="0" y="3321549"/>
        <a:ext cx="6900512" cy="1106957"/>
      </dsp:txXfrm>
    </dsp:sp>
    <dsp:sp modelId="{D61780BB-9084-7B4D-8D26-B1CBC988D4E0}">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A7B1D-163F-2149-AD36-7004CBA6CA5A}">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Las muestras de LCR, jeringas y otras muestras con posibilidad de rotura o derrame no deben ser transportadas nunca por tubo neumático</a:t>
          </a:r>
          <a:endParaRPr lang="en-US" sz="1900" kern="1200"/>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5F5A9-F460-C41B-C8A9-EB00DBA73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1CE9B45-B715-2CE1-E377-6D480AE33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7688F6A-36A4-6CFD-0654-00FEB4529026}"/>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5" name="Marcador de pie de página 4">
            <a:extLst>
              <a:ext uri="{FF2B5EF4-FFF2-40B4-BE49-F238E27FC236}">
                <a16:creationId xmlns:a16="http://schemas.microsoft.com/office/drawing/2014/main" id="{A0AAB9CA-3C99-39DA-D332-F150D8853E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A75911-FA1F-5F6F-D83C-72EDA057A4F7}"/>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117971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1B0A4-7B0B-AE06-013B-63B9EB8C01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847CE8D-BA0E-AE98-63F5-0AE6DCB067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F2D8917-7E60-72B0-B885-E45F2D23E0A2}"/>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5" name="Marcador de pie de página 4">
            <a:extLst>
              <a:ext uri="{FF2B5EF4-FFF2-40B4-BE49-F238E27FC236}">
                <a16:creationId xmlns:a16="http://schemas.microsoft.com/office/drawing/2014/main" id="{DCA40398-5635-04A7-92F6-921D7BA895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35613B2-E9BF-E545-3D78-7BC187149293}"/>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404192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3CC40F-4097-923A-15F4-0DD9EAC931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F7EDC42-9D21-48B3-9BEC-14536D71E3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6B911E-8623-8108-D2AF-BE15C887838D}"/>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5" name="Marcador de pie de página 4">
            <a:extLst>
              <a:ext uri="{FF2B5EF4-FFF2-40B4-BE49-F238E27FC236}">
                <a16:creationId xmlns:a16="http://schemas.microsoft.com/office/drawing/2014/main" id="{644BCCCC-2E8C-C411-7823-68DD8BBD0F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1BE1ED-E08E-4837-3CA1-3F35A9DC2515}"/>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9806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7BB4F-52F0-650A-DA83-B547F9F572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593387-7154-DFC2-E219-9D78BCC49F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0944E0-CF2B-1E7D-C94E-DAA3C6DFAA54}"/>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5" name="Marcador de pie de página 4">
            <a:extLst>
              <a:ext uri="{FF2B5EF4-FFF2-40B4-BE49-F238E27FC236}">
                <a16:creationId xmlns:a16="http://schemas.microsoft.com/office/drawing/2014/main" id="{E5CF6D5F-FD1B-13F7-80D0-0C8E49A83A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11C31-ED6B-F6F0-FC25-4AC2881F0938}"/>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337007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DF0D1-4F8C-BF96-56C7-D9C9430FB3E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4BE937-422F-414C-BDA6-C0853CC59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B2BD98F-EAB7-7815-41F5-4DD1193621AB}"/>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5" name="Marcador de pie de página 4">
            <a:extLst>
              <a:ext uri="{FF2B5EF4-FFF2-40B4-BE49-F238E27FC236}">
                <a16:creationId xmlns:a16="http://schemas.microsoft.com/office/drawing/2014/main" id="{0D711493-3365-F076-3ECC-6E4B4E9B395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623687-04AD-1BC6-BE10-657DAD3925DA}"/>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280924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31350-550D-B4FA-9D26-EFD7273812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82B8F1F-0988-F997-815C-8BAEF39922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89F9465-20F6-1CE1-2A02-AEA7AAA5E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BDFD436-4BEE-1E46-0FC9-C974ACA6C57D}"/>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6" name="Marcador de pie de página 5">
            <a:extLst>
              <a:ext uri="{FF2B5EF4-FFF2-40B4-BE49-F238E27FC236}">
                <a16:creationId xmlns:a16="http://schemas.microsoft.com/office/drawing/2014/main" id="{B1E37628-9966-6060-AD6F-9BA778777D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DBFE0C-F883-B397-7EEA-039415A68B13}"/>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130792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C629B-4BCE-BFA5-32B4-B2F0D3C47F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999471-58AD-F700-0913-9F72A683A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1B8F2A0-E399-7218-A978-0D0884305F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B389D68-2926-D514-80F4-3C29F61EB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069416-3C13-AD18-08A7-82B090626D6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8ED9D61-D061-DAD7-5F55-C2175B9EFBCB}"/>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8" name="Marcador de pie de página 7">
            <a:extLst>
              <a:ext uri="{FF2B5EF4-FFF2-40B4-BE49-F238E27FC236}">
                <a16:creationId xmlns:a16="http://schemas.microsoft.com/office/drawing/2014/main" id="{573279A8-8248-BA10-52EB-390281A3C75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6CF5844-DA15-A095-3489-59D67E4275CD}"/>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364646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0EF3B-7822-3889-8B70-583E23FDEB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511C9D-8B68-283B-9C66-24B9ECEEE811}"/>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4" name="Marcador de pie de página 3">
            <a:extLst>
              <a:ext uri="{FF2B5EF4-FFF2-40B4-BE49-F238E27FC236}">
                <a16:creationId xmlns:a16="http://schemas.microsoft.com/office/drawing/2014/main" id="{1E816B0C-770F-762B-760D-E9C81B846AB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69ADEB5-6079-1409-30FE-2EDE71B077E3}"/>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25249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31630DE-0BF3-6012-E5DC-FB0F004872CF}"/>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3" name="Marcador de pie de página 2">
            <a:extLst>
              <a:ext uri="{FF2B5EF4-FFF2-40B4-BE49-F238E27FC236}">
                <a16:creationId xmlns:a16="http://schemas.microsoft.com/office/drawing/2014/main" id="{F20C6C72-4871-2AAC-B903-900F49DFFFE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1474CF9-5F50-68C2-D7BD-19255500E4FC}"/>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139099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795AA-93FF-F457-BFF2-E8404531D7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214E-34DE-5732-1D75-236C2A1CE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80BF384-71F8-BC8C-CE75-1B9F1DF45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4446A0-DBFE-C099-EA38-C20B263E2B02}"/>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6" name="Marcador de pie de página 5">
            <a:extLst>
              <a:ext uri="{FF2B5EF4-FFF2-40B4-BE49-F238E27FC236}">
                <a16:creationId xmlns:a16="http://schemas.microsoft.com/office/drawing/2014/main" id="{02D33EEE-2E6E-983B-7682-7F7D5357DD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27962F9-C2FC-0E0C-A287-F96D1D8E0C0A}"/>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24864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6FE08-3D58-2FFF-B5FE-C04D374F96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6D05C6D-2ADB-890A-7AD6-7564C41DB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C79E5D1-08E6-9986-2472-3BE33C9BB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21E1FC-0FD2-F98A-ECD8-028F96E62FFE}"/>
              </a:ext>
            </a:extLst>
          </p:cNvPr>
          <p:cNvSpPr>
            <a:spLocks noGrp="1"/>
          </p:cNvSpPr>
          <p:nvPr>
            <p:ph type="dt" sz="half" idx="10"/>
          </p:nvPr>
        </p:nvSpPr>
        <p:spPr/>
        <p:txBody>
          <a:bodyPr/>
          <a:lstStyle/>
          <a:p>
            <a:fld id="{5844B900-6C50-1746-AEFC-870A974ADAF7}" type="datetimeFigureOut">
              <a:rPr lang="es-ES" smtClean="0"/>
              <a:t>27/2/23</a:t>
            </a:fld>
            <a:endParaRPr lang="es-ES"/>
          </a:p>
        </p:txBody>
      </p:sp>
      <p:sp>
        <p:nvSpPr>
          <p:cNvPr id="6" name="Marcador de pie de página 5">
            <a:extLst>
              <a:ext uri="{FF2B5EF4-FFF2-40B4-BE49-F238E27FC236}">
                <a16:creationId xmlns:a16="http://schemas.microsoft.com/office/drawing/2014/main" id="{F39616EB-C83A-A17A-9A26-AFE7BD4E72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5F7870-4F26-B70C-A3CF-4384ED91375D}"/>
              </a:ext>
            </a:extLst>
          </p:cNvPr>
          <p:cNvSpPr>
            <a:spLocks noGrp="1"/>
          </p:cNvSpPr>
          <p:nvPr>
            <p:ph type="sldNum" sz="quarter" idx="12"/>
          </p:nvPr>
        </p:nvSpPr>
        <p:spPr/>
        <p:txBody>
          <a:bodyPr/>
          <a:lstStyle/>
          <a:p>
            <a:fld id="{99648F2B-EDB4-2F4F-A9C3-222A694DFF44}" type="slidenum">
              <a:rPr lang="es-ES" smtClean="0"/>
              <a:t>‹Nº›</a:t>
            </a:fld>
            <a:endParaRPr lang="es-ES"/>
          </a:p>
        </p:txBody>
      </p:sp>
    </p:spTree>
    <p:extLst>
      <p:ext uri="{BB962C8B-B14F-4D97-AF65-F5344CB8AC3E}">
        <p14:creationId xmlns:p14="http://schemas.microsoft.com/office/powerpoint/2010/main" val="23754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C01C726-1D63-40BD-997C-E229A211D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8FC4E2-3613-F9E5-9EFF-707E0AAD3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3F4720-9441-30DA-97CC-8EE758774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4B900-6C50-1746-AEFC-870A974ADAF7}" type="datetimeFigureOut">
              <a:rPr lang="es-ES" smtClean="0"/>
              <a:t>27/2/23</a:t>
            </a:fld>
            <a:endParaRPr lang="es-ES"/>
          </a:p>
        </p:txBody>
      </p:sp>
      <p:sp>
        <p:nvSpPr>
          <p:cNvPr id="5" name="Marcador de pie de página 4">
            <a:extLst>
              <a:ext uri="{FF2B5EF4-FFF2-40B4-BE49-F238E27FC236}">
                <a16:creationId xmlns:a16="http://schemas.microsoft.com/office/drawing/2014/main" id="{E5D2FE51-7C74-AC12-2EE4-5D24EDF6A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21B4CA5-B195-B3C5-109D-13E641DDA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48F2B-EDB4-2F4F-A9C3-222A694DFF44}" type="slidenum">
              <a:rPr lang="es-ES" smtClean="0"/>
              <a:t>‹Nº›</a:t>
            </a:fld>
            <a:endParaRPr lang="es-ES"/>
          </a:p>
        </p:txBody>
      </p:sp>
    </p:spTree>
    <p:extLst>
      <p:ext uri="{BB962C8B-B14F-4D97-AF65-F5344CB8AC3E}">
        <p14:creationId xmlns:p14="http://schemas.microsoft.com/office/powerpoint/2010/main" val="1164733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32" name="Rectangle 2153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1BD26A1-581B-27A7-0A01-CBF0D2C7435A}"/>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3800"/>
              <a:t>Recogida, transporte y conservación general de muestras para cultivo bacteriológico</a:t>
            </a:r>
          </a:p>
        </p:txBody>
      </p:sp>
      <p:sp>
        <p:nvSpPr>
          <p:cNvPr id="5" name="Marcador de texto 4">
            <a:extLst>
              <a:ext uri="{FF2B5EF4-FFF2-40B4-BE49-F238E27FC236}">
                <a16:creationId xmlns:a16="http://schemas.microsoft.com/office/drawing/2014/main" id="{D2BD88C5-7DDA-27DE-982D-3827F0E52948}"/>
              </a:ext>
            </a:extLst>
          </p:cNvPr>
          <p:cNvSpPr>
            <a:spLocks noGrp="1"/>
          </p:cNvSpPr>
          <p:nvPr>
            <p:ph type="body" idx="1"/>
          </p:nvPr>
        </p:nvSpPr>
        <p:spPr>
          <a:xfrm>
            <a:off x="7083831" y="4636008"/>
            <a:ext cx="4198634" cy="1572768"/>
          </a:xfrm>
        </p:spPr>
        <p:txBody>
          <a:bodyPr vert="horz" lIns="91440" tIns="45720" rIns="91440" bIns="45720" rtlCol="0">
            <a:normAutofit/>
          </a:bodyPr>
          <a:lstStyle/>
          <a:p>
            <a:r>
              <a:rPr lang="en-US" sz="2000">
                <a:solidFill>
                  <a:schemeClr val="tx1"/>
                </a:solidFill>
              </a:rPr>
              <a:t>FEA. Lázaro Irán Alba Valdivia</a:t>
            </a:r>
          </a:p>
          <a:p>
            <a:r>
              <a:rPr lang="en-US" sz="2000">
                <a:solidFill>
                  <a:schemeClr val="tx1"/>
                </a:solidFill>
              </a:rPr>
              <a:t>Licenciado en Microbiología</a:t>
            </a:r>
          </a:p>
          <a:p>
            <a:r>
              <a:rPr lang="en-US" sz="2000">
                <a:solidFill>
                  <a:schemeClr val="tx1"/>
                </a:solidFill>
              </a:rPr>
              <a:t>Especialista en Análisis Clínicos</a:t>
            </a:r>
          </a:p>
          <a:p>
            <a:r>
              <a:rPr lang="en-US" sz="2000">
                <a:solidFill>
                  <a:schemeClr val="tx1"/>
                </a:solidFill>
              </a:rPr>
              <a:t>28 de febrero de 2023</a:t>
            </a:r>
          </a:p>
        </p:txBody>
      </p:sp>
      <p:pic>
        <p:nvPicPr>
          <p:cNvPr id="3" name="Picture 2" descr="Hospital Privado Gipuzkoa | Asunción Klinika | Tolosa">
            <a:extLst>
              <a:ext uri="{FF2B5EF4-FFF2-40B4-BE49-F238E27FC236}">
                <a16:creationId xmlns:a16="http://schemas.microsoft.com/office/drawing/2014/main" id="{8EE386B5-B71F-7930-21EC-ADB4AC36B5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79" r="3760"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1534"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32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1ED8886-2C7B-A595-02B0-63085DF1C120}"/>
              </a:ext>
            </a:extLst>
          </p:cNvPr>
          <p:cNvSpPr>
            <a:spLocks noGrp="1"/>
          </p:cNvSpPr>
          <p:nvPr>
            <p:ph type="title"/>
          </p:nvPr>
        </p:nvSpPr>
        <p:spPr>
          <a:xfrm>
            <a:off x="572493" y="238539"/>
            <a:ext cx="11018520" cy="1434415"/>
          </a:xfrm>
        </p:spPr>
        <p:txBody>
          <a:bodyPr anchor="b">
            <a:normAutofit/>
          </a:bodyPr>
          <a:lstStyle/>
          <a:p>
            <a:r>
              <a:rPr lang="es-ES" sz="4600" b="1" dirty="0"/>
              <a:t>Recipientes y sistemas de recogida y transporte de muestras microbiológicas</a:t>
            </a:r>
          </a:p>
        </p:txBody>
      </p:sp>
      <p:sp>
        <p:nvSpPr>
          <p:cNvPr id="10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F229474-3F0A-2692-3012-C648C8463FED}"/>
              </a:ext>
            </a:extLst>
          </p:cNvPr>
          <p:cNvSpPr>
            <a:spLocks noGrp="1"/>
          </p:cNvSpPr>
          <p:nvPr>
            <p:ph idx="1"/>
          </p:nvPr>
        </p:nvSpPr>
        <p:spPr>
          <a:xfrm>
            <a:off x="572493" y="2071316"/>
            <a:ext cx="6713552" cy="4119172"/>
          </a:xfrm>
        </p:spPr>
        <p:txBody>
          <a:bodyPr anchor="t">
            <a:normAutofit/>
          </a:bodyPr>
          <a:lstStyle/>
          <a:p>
            <a:r>
              <a:rPr lang="es-ES" sz="2200" dirty="0"/>
              <a:t>Deben ser estériles y con cierre a prueba de fugas</a:t>
            </a:r>
          </a:p>
          <a:p>
            <a:r>
              <a:rPr lang="es-ES" sz="2200" dirty="0"/>
              <a:t>Pueden contener medio de transporte en gel, en líquido o no contener ningún medio (tubo seco)</a:t>
            </a:r>
          </a:p>
          <a:p>
            <a:r>
              <a:rPr lang="es-ES" sz="2200" dirty="0"/>
              <a:t>Torundas diferentes materiales: algodón, alginato cálcico, dacrón, rayón o nylon. </a:t>
            </a:r>
          </a:p>
          <a:p>
            <a:r>
              <a:rPr lang="es-ES" sz="2200" dirty="0"/>
              <a:t>Torundas superficie de absorción: lisa o </a:t>
            </a:r>
            <a:r>
              <a:rPr lang="es-ES" sz="2200" dirty="0" err="1"/>
              <a:t>flocada</a:t>
            </a:r>
            <a:endParaRPr lang="es-ES" sz="2200" dirty="0"/>
          </a:p>
          <a:p>
            <a:r>
              <a:rPr lang="es-ES" sz="2200" dirty="0"/>
              <a:t>Torunda mango: rígido de madera, de aluminio o de plástico (rígido o flexible)</a:t>
            </a:r>
          </a:p>
          <a:p>
            <a:endParaRPr lang="es-ES" sz="2200" dirty="0"/>
          </a:p>
        </p:txBody>
      </p:sp>
      <p:pic>
        <p:nvPicPr>
          <p:cNvPr id="1028" name="Picture 4" descr="Toma de Muestra archivos - Farmalatina">
            <a:extLst>
              <a:ext uri="{FF2B5EF4-FFF2-40B4-BE49-F238E27FC236}">
                <a16:creationId xmlns:a16="http://schemas.microsoft.com/office/drawing/2014/main" id="{D8A56232-BA99-4FA3-2EC2-D324C631C4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5" r="15803"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8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EC158-7262-4905-F729-1BD6CF38AC6B}"/>
              </a:ext>
            </a:extLst>
          </p:cNvPr>
          <p:cNvSpPr>
            <a:spLocks noGrp="1"/>
          </p:cNvSpPr>
          <p:nvPr>
            <p:ph type="title"/>
          </p:nvPr>
        </p:nvSpPr>
        <p:spPr/>
        <p:txBody>
          <a:bodyPr/>
          <a:lstStyle/>
          <a:p>
            <a:r>
              <a:rPr lang="es-ES" b="1" dirty="0"/>
              <a:t>Envases más utilizados</a:t>
            </a:r>
          </a:p>
        </p:txBody>
      </p:sp>
      <p:graphicFrame>
        <p:nvGraphicFramePr>
          <p:cNvPr id="4" name="Tabla 4">
            <a:extLst>
              <a:ext uri="{FF2B5EF4-FFF2-40B4-BE49-F238E27FC236}">
                <a16:creationId xmlns:a16="http://schemas.microsoft.com/office/drawing/2014/main" id="{8856FE67-3EA6-081F-5A07-770EDB3492C1}"/>
              </a:ext>
            </a:extLst>
          </p:cNvPr>
          <p:cNvGraphicFramePr>
            <a:graphicFrameLocks noGrp="1"/>
          </p:cNvGraphicFramePr>
          <p:nvPr>
            <p:ph idx="1"/>
            <p:extLst>
              <p:ext uri="{D42A27DB-BD31-4B8C-83A1-F6EECF244321}">
                <p14:modId xmlns:p14="http://schemas.microsoft.com/office/powerpoint/2010/main" val="308943380"/>
              </p:ext>
            </p:extLst>
          </p:nvPr>
        </p:nvGraphicFramePr>
        <p:xfrm>
          <a:off x="838200" y="1825625"/>
          <a:ext cx="10515600" cy="4663440"/>
        </p:xfrm>
        <a:graphic>
          <a:graphicData uri="http://schemas.openxmlformats.org/drawingml/2006/table">
            <a:tbl>
              <a:tblPr firstRow="1" bandRow="1">
                <a:tableStyleId>{00A15C55-8517-42AA-B614-E9B94910E393}</a:tableStyleId>
              </a:tblPr>
              <a:tblGrid>
                <a:gridCol w="3103605">
                  <a:extLst>
                    <a:ext uri="{9D8B030D-6E8A-4147-A177-3AD203B41FA5}">
                      <a16:colId xmlns:a16="http://schemas.microsoft.com/office/drawing/2014/main" val="4154504091"/>
                    </a:ext>
                  </a:extLst>
                </a:gridCol>
                <a:gridCol w="7411995">
                  <a:extLst>
                    <a:ext uri="{9D8B030D-6E8A-4147-A177-3AD203B41FA5}">
                      <a16:colId xmlns:a16="http://schemas.microsoft.com/office/drawing/2014/main" val="1981693209"/>
                    </a:ext>
                  </a:extLst>
                </a:gridCol>
              </a:tblGrid>
              <a:tr h="370840">
                <a:tc>
                  <a:txBody>
                    <a:bodyPr/>
                    <a:lstStyle/>
                    <a:p>
                      <a:r>
                        <a:rPr lang="es-ES" dirty="0"/>
                        <a:t>Recipiente y sistema de recogida y transporte</a:t>
                      </a:r>
                    </a:p>
                  </a:txBody>
                  <a:tcPr/>
                </a:tc>
                <a:tc>
                  <a:txBody>
                    <a:bodyPr/>
                    <a:lstStyle/>
                    <a:p>
                      <a:r>
                        <a:rPr lang="es-ES" dirty="0"/>
                        <a:t>Comentarios</a:t>
                      </a:r>
                    </a:p>
                  </a:txBody>
                  <a:tcPr/>
                </a:tc>
                <a:extLst>
                  <a:ext uri="{0D108BD9-81ED-4DB2-BD59-A6C34878D82A}">
                    <a16:rowId xmlns:a16="http://schemas.microsoft.com/office/drawing/2014/main" val="1876666145"/>
                  </a:ext>
                </a:extLst>
              </a:tr>
              <a:tr h="370840">
                <a:tc>
                  <a:txBody>
                    <a:bodyPr/>
                    <a:lstStyle/>
                    <a:p>
                      <a:r>
                        <a:rPr lang="es-ES" b="1" dirty="0"/>
                        <a:t>Bolsas de anaerobiosis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Bolsa impermeable en cuyo interior se introduce un catalizador y un generador de hidrógeno y CO2</a:t>
                      </a:r>
                      <a:endParaRPr lang="es-ES" dirty="0"/>
                    </a:p>
                  </a:txBody>
                  <a:tcPr/>
                </a:tc>
                <a:extLst>
                  <a:ext uri="{0D108BD9-81ED-4DB2-BD59-A6C34878D82A}">
                    <a16:rowId xmlns:a16="http://schemas.microsoft.com/office/drawing/2014/main" val="3726155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Contenedores estériles de boca ancha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Para orina, esputos, broncoaspirados, lavados broncoalveolares, heces, biopsias grandes, tejidos, dispositivos (catéteres, prótesis, marcapasos), etc. </a:t>
                      </a:r>
                      <a:endParaRPr lang="es-ES" dirty="0"/>
                    </a:p>
                  </a:txBody>
                  <a:tcPr/>
                </a:tc>
                <a:extLst>
                  <a:ext uri="{0D108BD9-81ED-4DB2-BD59-A6C34878D82A}">
                    <a16:rowId xmlns:a16="http://schemas.microsoft.com/office/drawing/2014/main" val="2400204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Contenedores estériles de boca estrecha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Líquidos estériles, catéter telescopado, biopsias pequeñas, aspirados de abscesos y heridas </a:t>
                      </a:r>
                      <a:endParaRPr lang="es-ES" dirty="0"/>
                    </a:p>
                  </a:txBody>
                  <a:tcPr/>
                </a:tc>
                <a:extLst>
                  <a:ext uri="{0D108BD9-81ED-4DB2-BD59-A6C34878D82A}">
                    <a16:rowId xmlns:a16="http://schemas.microsoft.com/office/drawing/2014/main" val="3345569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Frascos de hemocultivos para sistemas de </a:t>
                      </a:r>
                      <a:r>
                        <a:rPr lang="es-ES" sz="1800" b="1" kern="1200" dirty="0" err="1">
                          <a:solidFill>
                            <a:schemeClr val="dk1"/>
                          </a:solidFill>
                          <a:effectLst/>
                        </a:rPr>
                        <a:t>incubación</a:t>
                      </a:r>
                      <a:r>
                        <a:rPr lang="es-ES" sz="1800" b="1" kern="1200" dirty="0">
                          <a:solidFill>
                            <a:schemeClr val="dk1"/>
                          </a:solidFill>
                          <a:effectLst/>
                        </a:rPr>
                        <a:t> automatizada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Para sangre y cultivo de otros </a:t>
                      </a:r>
                      <a:r>
                        <a:rPr lang="es-ES" sz="1800" kern="1200" dirty="0" err="1">
                          <a:solidFill>
                            <a:schemeClr val="dk1"/>
                          </a:solidFill>
                          <a:effectLst/>
                        </a:rPr>
                        <a:t>líquidos</a:t>
                      </a:r>
                      <a:r>
                        <a:rPr lang="es-ES" sz="1800" kern="1200" dirty="0">
                          <a:solidFill>
                            <a:schemeClr val="dk1"/>
                          </a:solidFill>
                          <a:effectLst/>
                        </a:rPr>
                        <a:t> estériles</a:t>
                      </a:r>
                      <a:br>
                        <a:rPr lang="es-ES" sz="1800" kern="1200" dirty="0">
                          <a:solidFill>
                            <a:schemeClr val="dk1"/>
                          </a:solidFill>
                          <a:effectLst/>
                        </a:rPr>
                      </a:br>
                      <a:r>
                        <a:rPr lang="es-ES" sz="1800" kern="1200" dirty="0">
                          <a:solidFill>
                            <a:schemeClr val="dk1"/>
                          </a:solidFill>
                          <a:effectLst/>
                        </a:rPr>
                        <a:t>(peritoneal, articular, etc.)</a:t>
                      </a:r>
                      <a:br>
                        <a:rPr lang="es-ES" sz="1800" kern="1200" dirty="0">
                          <a:solidFill>
                            <a:schemeClr val="dk1"/>
                          </a:solidFill>
                          <a:effectLst/>
                        </a:rPr>
                      </a:br>
                      <a:r>
                        <a:rPr lang="es-ES" sz="1800" kern="1200" dirty="0">
                          <a:solidFill>
                            <a:srgbClr val="FF0000"/>
                          </a:solidFill>
                          <a:effectLst/>
                        </a:rPr>
                        <a:t>Tipos: aerobios, anaerobios, micobacterias</a:t>
                      </a:r>
                      <a:endParaRPr lang="es-ES" dirty="0">
                        <a:solidFill>
                          <a:srgbClr val="FF0000"/>
                        </a:solidFill>
                      </a:endParaRPr>
                    </a:p>
                  </a:txBody>
                  <a:tcPr/>
                </a:tc>
                <a:extLst>
                  <a:ext uri="{0D108BD9-81ED-4DB2-BD59-A6C34878D82A}">
                    <a16:rowId xmlns:a16="http://schemas.microsoft.com/office/drawing/2014/main" val="1124918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Jeringa para la </a:t>
                      </a:r>
                      <a:r>
                        <a:rPr lang="es-ES" sz="1800" b="1" kern="1200" dirty="0" err="1">
                          <a:solidFill>
                            <a:schemeClr val="dk1"/>
                          </a:solidFill>
                          <a:effectLst/>
                        </a:rPr>
                        <a:t>obtención</a:t>
                      </a:r>
                      <a:r>
                        <a:rPr lang="es-ES" sz="1800" b="1" kern="1200" dirty="0">
                          <a:solidFill>
                            <a:schemeClr val="dk1"/>
                          </a:solidFill>
                          <a:effectLst/>
                        </a:rPr>
                        <a:t> de aspirados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Para aspirado de absceso, </a:t>
                      </a:r>
                      <a:r>
                        <a:rPr lang="es-ES" sz="1800" kern="1200" dirty="0" err="1">
                          <a:solidFill>
                            <a:schemeClr val="dk1"/>
                          </a:solidFill>
                          <a:effectLst/>
                        </a:rPr>
                        <a:t>vesícula</a:t>
                      </a:r>
                      <a:r>
                        <a:rPr lang="es-ES" sz="1800" kern="1200" dirty="0">
                          <a:solidFill>
                            <a:schemeClr val="dk1"/>
                          </a:solidFill>
                          <a:effectLst/>
                        </a:rPr>
                        <a:t>, colecciones, etc. </a:t>
                      </a:r>
                      <a:r>
                        <a:rPr lang="es-ES" sz="1800" kern="1200" dirty="0">
                          <a:solidFill>
                            <a:srgbClr val="FF0000"/>
                          </a:solidFill>
                          <a:effectLst/>
                        </a:rPr>
                        <a:t>Se pueden enviar cuando no se dispone de ninguno de los sistemas para estudio de bacterias anaerobias, o bien cuando la cantidad de muestra es mínima. Hay que eliminar el aire y cerrar con un </a:t>
                      </a:r>
                      <a:r>
                        <a:rPr lang="es-ES" sz="1800" kern="1200" dirty="0" err="1">
                          <a:solidFill>
                            <a:srgbClr val="FF0000"/>
                          </a:solidFill>
                          <a:effectLst/>
                        </a:rPr>
                        <a:t>tapón</a:t>
                      </a:r>
                      <a:r>
                        <a:rPr lang="es-ES" sz="1800" kern="1200" dirty="0">
                          <a:solidFill>
                            <a:srgbClr val="FF0000"/>
                          </a:solidFill>
                          <a:effectLst/>
                        </a:rPr>
                        <a:t> </a:t>
                      </a:r>
                      <a:r>
                        <a:rPr lang="es-ES" sz="1800" kern="1200" dirty="0" err="1">
                          <a:solidFill>
                            <a:srgbClr val="FF0000"/>
                          </a:solidFill>
                          <a:effectLst/>
                        </a:rPr>
                        <a:t>estéril</a:t>
                      </a:r>
                      <a:r>
                        <a:rPr lang="es-ES" sz="1800" kern="1200" dirty="0">
                          <a:solidFill>
                            <a:srgbClr val="FF0000"/>
                          </a:solidFill>
                          <a:effectLst/>
                        </a:rPr>
                        <a:t> desechando la aguja </a:t>
                      </a:r>
                      <a:endParaRPr lang="es-ES" dirty="0">
                        <a:solidFill>
                          <a:srgbClr val="FF0000"/>
                        </a:solidFill>
                      </a:endParaRPr>
                    </a:p>
                  </a:txBody>
                  <a:tcPr/>
                </a:tc>
                <a:extLst>
                  <a:ext uri="{0D108BD9-81ED-4DB2-BD59-A6C34878D82A}">
                    <a16:rowId xmlns:a16="http://schemas.microsoft.com/office/drawing/2014/main" val="2471462163"/>
                  </a:ext>
                </a:extLst>
              </a:tr>
            </a:tbl>
          </a:graphicData>
        </a:graphic>
      </p:graphicFrame>
    </p:spTree>
    <p:extLst>
      <p:ext uri="{BB962C8B-B14F-4D97-AF65-F5344CB8AC3E}">
        <p14:creationId xmlns:p14="http://schemas.microsoft.com/office/powerpoint/2010/main" val="51548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EC158-7262-4905-F729-1BD6CF38AC6B}"/>
              </a:ext>
            </a:extLst>
          </p:cNvPr>
          <p:cNvSpPr>
            <a:spLocks noGrp="1"/>
          </p:cNvSpPr>
          <p:nvPr>
            <p:ph type="title"/>
          </p:nvPr>
        </p:nvSpPr>
        <p:spPr/>
        <p:txBody>
          <a:bodyPr/>
          <a:lstStyle/>
          <a:p>
            <a:r>
              <a:rPr lang="es-ES" b="1" dirty="0"/>
              <a:t>Envases más utilizados</a:t>
            </a:r>
          </a:p>
        </p:txBody>
      </p:sp>
      <p:graphicFrame>
        <p:nvGraphicFramePr>
          <p:cNvPr id="4" name="Tabla 4">
            <a:extLst>
              <a:ext uri="{FF2B5EF4-FFF2-40B4-BE49-F238E27FC236}">
                <a16:creationId xmlns:a16="http://schemas.microsoft.com/office/drawing/2014/main" id="{8856FE67-3EA6-081F-5A07-770EDB3492C1}"/>
              </a:ext>
            </a:extLst>
          </p:cNvPr>
          <p:cNvGraphicFramePr>
            <a:graphicFrameLocks noGrp="1"/>
          </p:cNvGraphicFramePr>
          <p:nvPr>
            <p:ph idx="1"/>
            <p:extLst>
              <p:ext uri="{D42A27DB-BD31-4B8C-83A1-F6EECF244321}">
                <p14:modId xmlns:p14="http://schemas.microsoft.com/office/powerpoint/2010/main" val="2862941301"/>
              </p:ext>
            </p:extLst>
          </p:nvPr>
        </p:nvGraphicFramePr>
        <p:xfrm>
          <a:off x="838200" y="1825625"/>
          <a:ext cx="10515600" cy="4389120"/>
        </p:xfrm>
        <a:graphic>
          <a:graphicData uri="http://schemas.openxmlformats.org/drawingml/2006/table">
            <a:tbl>
              <a:tblPr firstRow="1" bandRow="1">
                <a:tableStyleId>{00A15C55-8517-42AA-B614-E9B94910E393}</a:tableStyleId>
              </a:tblPr>
              <a:tblGrid>
                <a:gridCol w="3103605">
                  <a:extLst>
                    <a:ext uri="{9D8B030D-6E8A-4147-A177-3AD203B41FA5}">
                      <a16:colId xmlns:a16="http://schemas.microsoft.com/office/drawing/2014/main" val="4154504091"/>
                    </a:ext>
                  </a:extLst>
                </a:gridCol>
                <a:gridCol w="7411995">
                  <a:extLst>
                    <a:ext uri="{9D8B030D-6E8A-4147-A177-3AD203B41FA5}">
                      <a16:colId xmlns:a16="http://schemas.microsoft.com/office/drawing/2014/main" val="1981693209"/>
                    </a:ext>
                  </a:extLst>
                </a:gridCol>
              </a:tblGrid>
              <a:tr h="370840">
                <a:tc>
                  <a:txBody>
                    <a:bodyPr/>
                    <a:lstStyle/>
                    <a:p>
                      <a:r>
                        <a:rPr lang="es-ES" dirty="0"/>
                        <a:t>Recipiente y sistema de recogida y transporte</a:t>
                      </a:r>
                    </a:p>
                  </a:txBody>
                  <a:tcPr/>
                </a:tc>
                <a:tc>
                  <a:txBody>
                    <a:bodyPr/>
                    <a:lstStyle/>
                    <a:p>
                      <a:r>
                        <a:rPr lang="es-ES" dirty="0"/>
                        <a:t>Comentarios</a:t>
                      </a:r>
                    </a:p>
                  </a:txBody>
                  <a:tcPr/>
                </a:tc>
                <a:extLst>
                  <a:ext uri="{0D108BD9-81ED-4DB2-BD59-A6C34878D82A}">
                    <a16:rowId xmlns:a16="http://schemas.microsoft.com/office/drawing/2014/main" val="1876666145"/>
                  </a:ext>
                </a:extLst>
              </a:tr>
              <a:tr h="370840">
                <a:tc>
                  <a:txBody>
                    <a:bodyPr/>
                    <a:lstStyle/>
                    <a:p>
                      <a:r>
                        <a:rPr lang="es-ES" sz="1800" b="1" kern="1200" dirty="0">
                          <a:solidFill>
                            <a:schemeClr val="dk1"/>
                          </a:solidFill>
                          <a:effectLst/>
                        </a:rPr>
                        <a:t>Tubos estériles con conservante (de </a:t>
                      </a:r>
                      <a:r>
                        <a:rPr lang="es-ES" sz="1800" b="1" kern="1200" dirty="0" err="1">
                          <a:solidFill>
                            <a:schemeClr val="dk1"/>
                          </a:solidFill>
                          <a:effectLst/>
                        </a:rPr>
                        <a:t>vacío</a:t>
                      </a:r>
                      <a:r>
                        <a:rPr lang="es-ES" sz="1800" b="1" kern="1200" dirty="0">
                          <a:solidFill>
                            <a:schemeClr val="dk1"/>
                          </a:solidFill>
                          <a:effectLst/>
                        </a:rPr>
                        <a:t> o de rosca con esponja) </a:t>
                      </a:r>
                      <a:endParaRPr lang="es-ES" dirty="0"/>
                    </a:p>
                  </a:txBody>
                  <a:tcPr/>
                </a:tc>
                <a:tc>
                  <a:txBody>
                    <a:bodyPr/>
                    <a:lstStyle/>
                    <a:p>
                      <a:r>
                        <a:rPr lang="es-ES" sz="1800" kern="1200" dirty="0">
                          <a:solidFill>
                            <a:schemeClr val="dk1"/>
                          </a:solidFill>
                          <a:effectLst/>
                        </a:rPr>
                        <a:t>Contienen </a:t>
                      </a:r>
                      <a:r>
                        <a:rPr lang="es-ES" sz="1800" kern="1200" dirty="0" err="1">
                          <a:solidFill>
                            <a:schemeClr val="dk1"/>
                          </a:solidFill>
                          <a:effectLst/>
                        </a:rPr>
                        <a:t>ácido</a:t>
                      </a:r>
                      <a:r>
                        <a:rPr lang="es-ES" sz="1800" kern="1200" dirty="0">
                          <a:solidFill>
                            <a:schemeClr val="dk1"/>
                          </a:solidFill>
                          <a:effectLst/>
                        </a:rPr>
                        <a:t> </a:t>
                      </a:r>
                      <a:r>
                        <a:rPr lang="es-ES" sz="1800" kern="1200" dirty="0" err="1">
                          <a:solidFill>
                            <a:schemeClr val="dk1"/>
                          </a:solidFill>
                          <a:effectLst/>
                        </a:rPr>
                        <a:t>bórico-formiato</a:t>
                      </a:r>
                      <a:r>
                        <a:rPr lang="es-ES" sz="1800" kern="1200" dirty="0">
                          <a:solidFill>
                            <a:schemeClr val="dk1"/>
                          </a:solidFill>
                          <a:effectLst/>
                        </a:rPr>
                        <a:t> de sodio (estabilizante del crecimiento) </a:t>
                      </a:r>
                      <a:endParaRPr lang="es-ES" dirty="0"/>
                    </a:p>
                    <a:p>
                      <a:r>
                        <a:rPr lang="es-ES" sz="1800" kern="1200" dirty="0">
                          <a:solidFill>
                            <a:schemeClr val="dk1"/>
                          </a:solidFill>
                          <a:effectLst/>
                        </a:rPr>
                        <a:t>Para cultivo </a:t>
                      </a:r>
                      <a:r>
                        <a:rPr lang="es-ES" sz="1800" kern="1200" dirty="0" err="1">
                          <a:solidFill>
                            <a:schemeClr val="dk1"/>
                          </a:solidFill>
                          <a:effectLst/>
                        </a:rPr>
                        <a:t>bacteriológico</a:t>
                      </a:r>
                      <a:r>
                        <a:rPr lang="es-ES" sz="1800" kern="1200" dirty="0">
                          <a:solidFill>
                            <a:schemeClr val="dk1"/>
                          </a:solidFill>
                          <a:effectLst/>
                        </a:rPr>
                        <a:t> de orina. </a:t>
                      </a:r>
                      <a:r>
                        <a:rPr lang="es-ES" sz="1800" kern="1200" dirty="0" err="1">
                          <a:solidFill>
                            <a:srgbClr val="FF0000"/>
                          </a:solidFill>
                          <a:effectLst/>
                        </a:rPr>
                        <a:t>Útil</a:t>
                      </a:r>
                      <a:r>
                        <a:rPr lang="es-ES" sz="1800" kern="1200" dirty="0">
                          <a:solidFill>
                            <a:srgbClr val="FF0000"/>
                          </a:solidFill>
                          <a:effectLst/>
                        </a:rPr>
                        <a:t> en  transporte de centros externos</a:t>
                      </a:r>
                      <a:endParaRPr lang="es-E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val="3726155768"/>
                  </a:ext>
                </a:extLst>
              </a:tr>
              <a:tr h="370840">
                <a:tc>
                  <a:txBody>
                    <a:bodyPr/>
                    <a:lstStyle/>
                    <a:p>
                      <a:r>
                        <a:rPr lang="es-ES" sz="1800" b="1" kern="1200" dirty="0">
                          <a:solidFill>
                            <a:schemeClr val="dk1"/>
                          </a:solidFill>
                          <a:effectLst/>
                        </a:rPr>
                        <a:t>Torundas con medio en gel de Stuart o </a:t>
                      </a:r>
                      <a:r>
                        <a:rPr lang="es-ES" sz="1800" b="1" kern="1200" dirty="0" err="1">
                          <a:solidFill>
                            <a:schemeClr val="dk1"/>
                          </a:solidFill>
                          <a:effectLst/>
                        </a:rPr>
                        <a:t>Amies</a:t>
                      </a:r>
                      <a:r>
                        <a:rPr lang="es-ES" sz="1800" b="1" kern="1200" dirty="0">
                          <a:solidFill>
                            <a:schemeClr val="dk1"/>
                          </a:solidFill>
                          <a:effectLst/>
                        </a:rPr>
                        <a:t>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Para bacterias aerobias y anaerobias facultativas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val="2400204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Torunda con medio </a:t>
                      </a:r>
                      <a:r>
                        <a:rPr lang="es-ES" sz="1800" b="1" kern="1200" dirty="0" err="1">
                          <a:solidFill>
                            <a:schemeClr val="dk1"/>
                          </a:solidFill>
                          <a:effectLst/>
                        </a:rPr>
                        <a:t>Amies</a:t>
                      </a:r>
                      <a:r>
                        <a:rPr lang="es-ES" sz="1800" b="1" kern="1200" dirty="0">
                          <a:solidFill>
                            <a:schemeClr val="dk1"/>
                          </a:solidFill>
                          <a:effectLst/>
                        </a:rPr>
                        <a:t> con </a:t>
                      </a:r>
                      <a:r>
                        <a:rPr lang="es-ES" sz="1800" b="1" kern="1200" dirty="0" err="1">
                          <a:solidFill>
                            <a:schemeClr val="dk1"/>
                          </a:solidFill>
                          <a:effectLst/>
                        </a:rPr>
                        <a:t>carbón</a:t>
                      </a:r>
                      <a:r>
                        <a:rPr lang="es-ES" sz="1800" b="1" kern="1200" dirty="0">
                          <a:solidFill>
                            <a:schemeClr val="dk1"/>
                          </a:solidFill>
                          <a:effectLst/>
                        </a:rPr>
                        <a:t>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Para transporte de </a:t>
                      </a:r>
                      <a:r>
                        <a:rPr lang="es-ES" sz="1800" kern="1200" dirty="0" err="1">
                          <a:solidFill>
                            <a:schemeClr val="dk1"/>
                          </a:solidFill>
                          <a:effectLst/>
                        </a:rPr>
                        <a:t>Neisseria</a:t>
                      </a:r>
                      <a:r>
                        <a:rPr lang="es-ES" sz="1800" kern="1200" dirty="0">
                          <a:solidFill>
                            <a:schemeClr val="dk1"/>
                          </a:solidFill>
                          <a:effectLst/>
                        </a:rPr>
                        <a:t> </a:t>
                      </a:r>
                      <a:r>
                        <a:rPr lang="es-ES" sz="1800" kern="1200" dirty="0" err="1">
                          <a:solidFill>
                            <a:schemeClr val="dk1"/>
                          </a:solidFill>
                          <a:effectLst/>
                        </a:rPr>
                        <a:t>gonorrhoeae</a:t>
                      </a:r>
                      <a:r>
                        <a:rPr lang="es-ES" sz="1800" kern="1200" dirty="0">
                          <a:solidFill>
                            <a:schemeClr val="dk1"/>
                          </a:solidFill>
                          <a:effectLst/>
                        </a:rPr>
                        <a:t>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val="3345569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Torunda (</a:t>
                      </a:r>
                      <a:r>
                        <a:rPr lang="es-ES" sz="1800" b="1" kern="1200" dirty="0" err="1">
                          <a:solidFill>
                            <a:schemeClr val="dk1"/>
                          </a:solidFill>
                          <a:effectLst/>
                        </a:rPr>
                        <a:t>flocada</a:t>
                      </a:r>
                      <a:r>
                        <a:rPr lang="es-ES" sz="1800" b="1" kern="1200" dirty="0">
                          <a:solidFill>
                            <a:schemeClr val="dk1"/>
                          </a:solidFill>
                          <a:effectLst/>
                        </a:rPr>
                        <a:t> o no) con medio </a:t>
                      </a:r>
                      <a:r>
                        <a:rPr lang="es-ES" sz="1800" b="1" kern="1200" dirty="0" err="1">
                          <a:solidFill>
                            <a:schemeClr val="dk1"/>
                          </a:solidFill>
                          <a:effectLst/>
                        </a:rPr>
                        <a:t>líquido</a:t>
                      </a:r>
                      <a:r>
                        <a:rPr lang="es-ES" sz="1800" b="1" kern="1200" dirty="0">
                          <a:solidFill>
                            <a:schemeClr val="dk1"/>
                          </a:solidFill>
                          <a:effectLst/>
                        </a:rPr>
                        <a:t> de transporte (</a:t>
                      </a:r>
                      <a:r>
                        <a:rPr lang="es-ES" sz="1800" b="1" kern="1200" dirty="0" err="1">
                          <a:solidFill>
                            <a:schemeClr val="dk1"/>
                          </a:solidFill>
                          <a:effectLst/>
                        </a:rPr>
                        <a:t>Amies</a:t>
                      </a:r>
                      <a:r>
                        <a:rPr lang="es-ES" sz="1800" b="1" kern="1200" dirty="0">
                          <a:solidFill>
                            <a:schemeClr val="dk1"/>
                          </a:solidFill>
                          <a:effectLst/>
                        </a:rPr>
                        <a:t>)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rgbClr val="FF0000"/>
                          </a:solidFill>
                          <a:effectLst/>
                        </a:rPr>
                        <a:t>Muestras de exudados. Para bacterias aerobias, microorganismos exigentes, bacterias anaerobias</a:t>
                      </a:r>
                      <a:endParaRPr lang="es-ES" dirty="0">
                        <a:solidFill>
                          <a:srgbClr val="FF0000"/>
                        </a:solidFill>
                      </a:endParaRPr>
                    </a:p>
                  </a:txBody>
                  <a:tcPr/>
                </a:tc>
                <a:extLst>
                  <a:ext uri="{0D108BD9-81ED-4DB2-BD59-A6C34878D82A}">
                    <a16:rowId xmlns:a16="http://schemas.microsoft.com/office/drawing/2014/main" val="1124918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Viales y tubos con </a:t>
                      </a:r>
                      <a:r>
                        <a:rPr lang="es-ES" sz="1800" b="1" kern="1200" dirty="0" err="1">
                          <a:solidFill>
                            <a:schemeClr val="dk1"/>
                          </a:solidFill>
                          <a:effectLst/>
                        </a:rPr>
                        <a:t>atmósfera</a:t>
                      </a:r>
                      <a:r>
                        <a:rPr lang="es-ES" sz="1800" b="1" kern="1200" dirty="0">
                          <a:solidFill>
                            <a:schemeClr val="dk1"/>
                          </a:solidFill>
                          <a:effectLst/>
                        </a:rPr>
                        <a:t> anaerobia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rgbClr val="FF0000"/>
                          </a:solidFill>
                          <a:effectLst/>
                        </a:rPr>
                        <a:t>Contienen un medio de transporte </a:t>
                      </a:r>
                      <a:r>
                        <a:rPr lang="es-ES" sz="1800" kern="1200" dirty="0" err="1">
                          <a:solidFill>
                            <a:srgbClr val="FF0000"/>
                          </a:solidFill>
                          <a:effectLst/>
                        </a:rPr>
                        <a:t>semisólido</a:t>
                      </a:r>
                      <a:r>
                        <a:rPr lang="es-ES" sz="1800" kern="1200" dirty="0">
                          <a:solidFill>
                            <a:srgbClr val="FF0000"/>
                          </a:solidFill>
                          <a:effectLst/>
                        </a:rPr>
                        <a:t> con un agente reductor y un indicador. Cualquier </a:t>
                      </a:r>
                      <a:r>
                        <a:rPr lang="es-ES" sz="1800" kern="1200" dirty="0" err="1">
                          <a:solidFill>
                            <a:srgbClr val="FF0000"/>
                          </a:solidFill>
                          <a:effectLst/>
                        </a:rPr>
                        <a:t>coloración</a:t>
                      </a:r>
                      <a:r>
                        <a:rPr lang="es-ES" sz="1800" kern="1200" dirty="0">
                          <a:solidFill>
                            <a:srgbClr val="FF0000"/>
                          </a:solidFill>
                          <a:effectLst/>
                        </a:rPr>
                        <a:t> azul de dicho medio indica </a:t>
                      </a:r>
                      <a:r>
                        <a:rPr lang="es-ES" sz="1800" kern="1200" dirty="0" err="1">
                          <a:solidFill>
                            <a:srgbClr val="FF0000"/>
                          </a:solidFill>
                          <a:effectLst/>
                        </a:rPr>
                        <a:t>exposición</a:t>
                      </a:r>
                      <a:r>
                        <a:rPr lang="es-ES" sz="1800" kern="1200" dirty="0">
                          <a:solidFill>
                            <a:srgbClr val="FF0000"/>
                          </a:solidFill>
                          <a:effectLst/>
                        </a:rPr>
                        <a:t> al aire </a:t>
                      </a:r>
                      <a:endParaRPr lang="es-ES" dirty="0">
                        <a:solidFill>
                          <a:srgbClr val="FF0000"/>
                        </a:solidFill>
                      </a:endParaRPr>
                    </a:p>
                  </a:txBody>
                  <a:tcPr/>
                </a:tc>
                <a:extLst>
                  <a:ext uri="{0D108BD9-81ED-4DB2-BD59-A6C34878D82A}">
                    <a16:rowId xmlns:a16="http://schemas.microsoft.com/office/drawing/2014/main" val="2471462163"/>
                  </a:ext>
                </a:extLst>
              </a:tr>
            </a:tbl>
          </a:graphicData>
        </a:graphic>
      </p:graphicFrame>
    </p:spTree>
    <p:extLst>
      <p:ext uri="{BB962C8B-B14F-4D97-AF65-F5344CB8AC3E}">
        <p14:creationId xmlns:p14="http://schemas.microsoft.com/office/powerpoint/2010/main" val="259166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BA3E89-69ED-378B-A3B5-F7716AFA6CDE}"/>
              </a:ext>
            </a:extLst>
          </p:cNvPr>
          <p:cNvSpPr>
            <a:spLocks noGrp="1"/>
          </p:cNvSpPr>
          <p:nvPr>
            <p:ph type="title"/>
          </p:nvPr>
        </p:nvSpPr>
        <p:spPr>
          <a:xfrm>
            <a:off x="572493" y="238539"/>
            <a:ext cx="11018520" cy="1434415"/>
          </a:xfrm>
        </p:spPr>
        <p:txBody>
          <a:bodyPr anchor="b">
            <a:normAutofit/>
          </a:bodyPr>
          <a:lstStyle/>
          <a:p>
            <a:r>
              <a:rPr lang="es-ES" sz="5400" b="1" dirty="0"/>
              <a:t>Recogida de muestras</a:t>
            </a:r>
          </a:p>
        </p:txBody>
      </p:sp>
      <p:sp>
        <p:nvSpPr>
          <p:cNvPr id="205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4F964CA-6575-370C-DC52-4134D142A5BD}"/>
              </a:ext>
            </a:extLst>
          </p:cNvPr>
          <p:cNvSpPr>
            <a:spLocks noGrp="1"/>
          </p:cNvSpPr>
          <p:nvPr>
            <p:ph idx="1"/>
          </p:nvPr>
        </p:nvSpPr>
        <p:spPr>
          <a:xfrm>
            <a:off x="572493" y="2071316"/>
            <a:ext cx="6713552" cy="4119172"/>
          </a:xfrm>
        </p:spPr>
        <p:txBody>
          <a:bodyPr anchor="t">
            <a:normAutofit/>
          </a:bodyPr>
          <a:lstStyle/>
          <a:p>
            <a:r>
              <a:rPr lang="es-ES" sz="2200" dirty="0"/>
              <a:t>De forma general se pueden realizar con torundas con medios de transporte en gel o líquido (excepto líquidos estériles o muestras quirúrgicas)</a:t>
            </a:r>
          </a:p>
          <a:p>
            <a:endParaRPr lang="es-ES" sz="2200" dirty="0"/>
          </a:p>
          <a:p>
            <a:r>
              <a:rPr lang="es-ES" sz="2200" dirty="0"/>
              <a:t>Muestras líquidas deben ser transportadas y procesadas prestando especial atención a la temperatura óptima y tiempos de almacenamiento: sangre, LCR, orina y BAL</a:t>
            </a:r>
          </a:p>
        </p:txBody>
      </p:sp>
      <p:pic>
        <p:nvPicPr>
          <p:cNvPr id="2052" name="Picture 4" descr="Muestreo de sangre en el laboratorio el médico trabajador del laboratorio  toma una muestra de sangre para su análisis procedimiento de extracción de  sangre en la clínica primer plano | Foto Premium">
            <a:extLst>
              <a:ext uri="{FF2B5EF4-FFF2-40B4-BE49-F238E27FC236}">
                <a16:creationId xmlns:a16="http://schemas.microsoft.com/office/drawing/2014/main" id="{E7AE338C-F044-22FE-1ECC-9C44E6EA7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13" r="1586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2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3509600356"/>
              </p:ext>
            </p:extLst>
          </p:nvPr>
        </p:nvGraphicFramePr>
        <p:xfrm>
          <a:off x="838200" y="1825625"/>
          <a:ext cx="10515600" cy="4546600"/>
        </p:xfrm>
        <a:graphic>
          <a:graphicData uri="http://schemas.openxmlformats.org/drawingml/2006/table">
            <a:tbl>
              <a:tblPr firstRow="1" bandRow="1">
                <a:tableStyleId>{1FECB4D8-DB02-4DC6-A0A2-4F2EBAE1DC90}</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sz="1500" dirty="0"/>
                        <a:t>TIPO DE MUESTRA</a:t>
                      </a:r>
                    </a:p>
                  </a:txBody>
                  <a:tcPr/>
                </a:tc>
                <a:tc>
                  <a:txBody>
                    <a:bodyPr/>
                    <a:lstStyle/>
                    <a:p>
                      <a:r>
                        <a:rPr lang="es-ES" sz="1500" dirty="0"/>
                        <a:t>ENVASE</a:t>
                      </a:r>
                    </a:p>
                  </a:txBody>
                  <a:tcPr/>
                </a:tc>
                <a:tc>
                  <a:txBody>
                    <a:bodyPr/>
                    <a:lstStyle/>
                    <a:p>
                      <a:r>
                        <a:rPr lang="es-ES" sz="1500" dirty="0"/>
                        <a:t>VOLUMEN</a:t>
                      </a:r>
                    </a:p>
                  </a:txBody>
                  <a:tcPr/>
                </a:tc>
                <a:tc>
                  <a:txBody>
                    <a:bodyPr/>
                    <a:lstStyle/>
                    <a:p>
                      <a:r>
                        <a:rPr lang="es-ES" sz="1500" dirty="0"/>
                        <a:t>PROCEDIMIENTO</a:t>
                      </a:r>
                    </a:p>
                  </a:txBody>
                  <a:tcPr/>
                </a:tc>
                <a:tc>
                  <a:txBody>
                    <a:bodyPr/>
                    <a:lstStyle/>
                    <a:p>
                      <a:r>
                        <a:rPr lang="es-ES" sz="1500" dirty="0"/>
                        <a:t>COMENTARIOS</a:t>
                      </a:r>
                    </a:p>
                  </a:txBody>
                  <a:tcPr/>
                </a:tc>
                <a:extLst>
                  <a:ext uri="{0D108BD9-81ED-4DB2-BD59-A6C34878D82A}">
                    <a16:rowId xmlns:a16="http://schemas.microsoft.com/office/drawing/2014/main" val="810639610"/>
                  </a:ext>
                </a:extLst>
              </a:tr>
              <a:tr h="370840">
                <a:tc>
                  <a:txBody>
                    <a:bodyPr/>
                    <a:lstStyle/>
                    <a:p>
                      <a:r>
                        <a:rPr lang="es-ES" sz="1500" b="1">
                          <a:effectLst/>
                        </a:rPr>
                        <a:t>Abscesos </a:t>
                      </a:r>
                      <a:endParaRPr lang="es-ES" sz="1500">
                        <a:effectLst/>
                        <a:latin typeface="+mn-lt"/>
                      </a:endParaRPr>
                    </a:p>
                  </a:txBody>
                  <a:tcPr anchor="ctr"/>
                </a:tc>
                <a:tc>
                  <a:txBody>
                    <a:bodyPr/>
                    <a:lstStyle/>
                    <a:p>
                      <a:r>
                        <a:rPr lang="es-ES" sz="1500" dirty="0">
                          <a:effectLst/>
                        </a:rPr>
                        <a:t>Contenedor </a:t>
                      </a:r>
                      <a:r>
                        <a:rPr lang="es-ES" sz="1500" dirty="0" err="1">
                          <a:effectLst/>
                        </a:rPr>
                        <a:t>estéril</a:t>
                      </a:r>
                      <a:r>
                        <a:rPr lang="es-ES" sz="15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rgbClr val="FF0000"/>
                          </a:solidFill>
                          <a:effectLst/>
                        </a:rPr>
                        <a:t>MT anaerobios </a:t>
                      </a:r>
                      <a:endParaRPr lang="es-ES" sz="1500" dirty="0">
                        <a:solidFill>
                          <a:srgbClr val="FF0000"/>
                        </a:solidFill>
                        <a:effectLst/>
                      </a:endParaRPr>
                    </a:p>
                    <a:p>
                      <a:r>
                        <a:rPr lang="es-ES" sz="1500" dirty="0">
                          <a:effectLst/>
                        </a:rPr>
                        <a:t>Jeringa de </a:t>
                      </a:r>
                      <a:r>
                        <a:rPr lang="es-ES" sz="1500" dirty="0" err="1">
                          <a:effectLst/>
                        </a:rPr>
                        <a:t>extracción</a:t>
                      </a:r>
                      <a:r>
                        <a:rPr lang="es-ES" sz="1500" dirty="0">
                          <a:effectLst/>
                        </a:rPr>
                        <a:t> con cambio de aguja </a:t>
                      </a:r>
                      <a:endParaRPr lang="es-ES" sz="1500" dirty="0">
                        <a:effectLst/>
                        <a:latin typeface="+mn-lt"/>
                      </a:endParaRPr>
                    </a:p>
                  </a:txBody>
                  <a:tcPr anchor="ctr"/>
                </a:tc>
                <a:tc>
                  <a:txBody>
                    <a:bodyPr/>
                    <a:lstStyle/>
                    <a:p>
                      <a:r>
                        <a:rPr lang="es-ES" sz="1500" dirty="0">
                          <a:solidFill>
                            <a:srgbClr val="FF0000"/>
                          </a:solidFill>
                          <a:effectLst/>
                        </a:rPr>
                        <a:t>El que se pueda obtener </a:t>
                      </a:r>
                      <a:endParaRPr lang="es-ES" sz="1500" dirty="0">
                        <a:solidFill>
                          <a:srgbClr val="FF0000"/>
                        </a:solidFill>
                        <a:effectLst/>
                        <a:latin typeface="+mn-lt"/>
                      </a:endParaRPr>
                    </a:p>
                  </a:txBody>
                  <a:tcPr anchor="ctr"/>
                </a:tc>
                <a:tc>
                  <a:txBody>
                    <a:bodyPr/>
                    <a:lstStyle/>
                    <a:p>
                      <a:r>
                        <a:rPr lang="es-ES" sz="1500" dirty="0" err="1">
                          <a:solidFill>
                            <a:srgbClr val="FF0000"/>
                          </a:solidFill>
                          <a:effectLst/>
                        </a:rPr>
                        <a:t>Punción-aspiración</a:t>
                      </a:r>
                      <a:endParaRPr lang="es-ES" sz="1500" dirty="0">
                        <a:solidFill>
                          <a:srgbClr val="FF0000"/>
                        </a:solidFill>
                        <a:effectLst/>
                      </a:endParaRPr>
                    </a:p>
                    <a:p>
                      <a:endParaRPr lang="es-ES" sz="1500" dirty="0">
                        <a:effectLst/>
                      </a:endParaRPr>
                    </a:p>
                    <a:p>
                      <a:r>
                        <a:rPr lang="es-ES" sz="1500" dirty="0" err="1">
                          <a:effectLst/>
                        </a:rPr>
                        <a:t>Cirugía</a:t>
                      </a:r>
                      <a:r>
                        <a:rPr lang="es-ES" sz="1500" dirty="0">
                          <a:effectLst/>
                        </a:rPr>
                        <a:t> </a:t>
                      </a:r>
                      <a:endParaRPr lang="es-ES" sz="1500" dirty="0">
                        <a:effectLst/>
                        <a:latin typeface="+mn-lt"/>
                      </a:endParaRPr>
                    </a:p>
                  </a:txBody>
                  <a:tcPr anchor="ctr"/>
                </a:tc>
                <a:tc>
                  <a:txBody>
                    <a:bodyPr/>
                    <a:lstStyle/>
                    <a:p>
                      <a:r>
                        <a:rPr lang="es-ES" sz="1500" dirty="0">
                          <a:effectLst/>
                        </a:rPr>
                        <a:t>Cerebral, intraperitoneal o visceral, pulmonar </a:t>
                      </a:r>
                      <a:endParaRPr lang="es-ES" sz="1500" dirty="0">
                        <a:effectLst/>
                        <a:latin typeface="+mn-lt"/>
                      </a:endParaRPr>
                    </a:p>
                  </a:txBody>
                  <a:tcPr anchor="ctr"/>
                </a:tc>
                <a:extLst>
                  <a:ext uri="{0D108BD9-81ED-4DB2-BD59-A6C34878D82A}">
                    <a16:rowId xmlns:a16="http://schemas.microsoft.com/office/drawing/2014/main" val="4032926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b="1" kern="1200" dirty="0">
                          <a:solidFill>
                            <a:schemeClr val="dk1"/>
                          </a:solidFill>
                          <a:effectLst/>
                        </a:rPr>
                        <a:t>Catéteres, frotis </a:t>
                      </a:r>
                      <a:r>
                        <a:rPr lang="es-ES" sz="1500" b="1" kern="1200" dirty="0" err="1">
                          <a:solidFill>
                            <a:schemeClr val="dk1"/>
                          </a:solidFill>
                          <a:effectLst/>
                        </a:rPr>
                        <a:t>pericatéter</a:t>
                      </a:r>
                      <a:r>
                        <a:rPr lang="es-ES" sz="1500" b="1" kern="1200" dirty="0">
                          <a:solidFill>
                            <a:schemeClr val="dk1"/>
                          </a:solidFill>
                          <a:effectLst/>
                        </a:rPr>
                        <a:t> y de la </a:t>
                      </a:r>
                      <a:r>
                        <a:rPr lang="es-ES" sz="1500" b="1" kern="1200" dirty="0" err="1">
                          <a:solidFill>
                            <a:schemeClr val="dk1"/>
                          </a:solidFill>
                          <a:effectLst/>
                        </a:rPr>
                        <a:t>conexión</a:t>
                      </a:r>
                      <a:r>
                        <a:rPr lang="es-ES" sz="1500" b="1" kern="1200" dirty="0">
                          <a:solidFill>
                            <a:schemeClr val="dk1"/>
                          </a:solidFill>
                          <a:effectLst/>
                        </a:rPr>
                        <a:t> </a:t>
                      </a:r>
                      <a:endParaRPr lang="es-ES" sz="1500" dirty="0"/>
                    </a:p>
                  </a:txBody>
                  <a:tcPr/>
                </a:tc>
                <a:tc>
                  <a:txBody>
                    <a:bodyPr/>
                    <a:lstStyle/>
                    <a:p>
                      <a:r>
                        <a:rPr lang="es-ES" sz="1500" kern="1200" dirty="0">
                          <a:solidFill>
                            <a:schemeClr val="dk1"/>
                          </a:solidFill>
                          <a:effectLst/>
                        </a:rPr>
                        <a:t>Contenedor </a:t>
                      </a:r>
                      <a:r>
                        <a:rPr lang="es-ES" sz="1500" kern="1200" dirty="0" err="1">
                          <a:solidFill>
                            <a:schemeClr val="dk1"/>
                          </a:solidFill>
                          <a:effectLst/>
                        </a:rPr>
                        <a:t>estéril</a:t>
                      </a:r>
                      <a:r>
                        <a:rPr lang="es-ES" sz="1500" kern="1200" dirty="0">
                          <a:solidFill>
                            <a:schemeClr val="dk1"/>
                          </a:solidFill>
                          <a:effectLst/>
                        </a:rPr>
                        <a:t> (catéter) </a:t>
                      </a:r>
                    </a:p>
                    <a:p>
                      <a:endParaRPr lang="es-ES" sz="1500" dirty="0"/>
                    </a:p>
                    <a:p>
                      <a:r>
                        <a:rPr lang="es-ES" sz="1500" kern="1200" dirty="0">
                          <a:solidFill>
                            <a:schemeClr val="dk1"/>
                          </a:solidFill>
                          <a:effectLst/>
                        </a:rPr>
                        <a:t>Torunda con MT (frotis) </a:t>
                      </a:r>
                      <a:endParaRPr lang="es-E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kern="1200" dirty="0">
                          <a:solidFill>
                            <a:schemeClr val="dk1"/>
                          </a:solidFill>
                          <a:effectLst/>
                        </a:rPr>
                        <a:t>2 a 4 cm distales (</a:t>
                      </a:r>
                      <a:r>
                        <a:rPr lang="es-ES" sz="1500" kern="1200" dirty="0" err="1">
                          <a:solidFill>
                            <a:schemeClr val="dk1"/>
                          </a:solidFill>
                          <a:effectLst/>
                        </a:rPr>
                        <a:t>porción</a:t>
                      </a:r>
                      <a:r>
                        <a:rPr lang="es-ES" sz="1500" kern="1200" dirty="0">
                          <a:solidFill>
                            <a:schemeClr val="dk1"/>
                          </a:solidFill>
                          <a:effectLst/>
                        </a:rPr>
                        <a:t> intravascular) </a:t>
                      </a:r>
                      <a:endParaRPr lang="es-ES" sz="1500" dirty="0"/>
                    </a:p>
                    <a:p>
                      <a:endParaRPr lang="es-ES" sz="1500" dirty="0">
                        <a:latin typeface="+mn-lt"/>
                      </a:endParaRPr>
                    </a:p>
                  </a:txBody>
                  <a:tcPr/>
                </a:tc>
                <a:tc>
                  <a:txBody>
                    <a:bodyPr/>
                    <a:lstStyle/>
                    <a:p>
                      <a:r>
                        <a:rPr lang="es-ES" sz="1500" kern="1200" dirty="0" err="1">
                          <a:solidFill>
                            <a:schemeClr val="dk1"/>
                          </a:solidFill>
                          <a:effectLst/>
                        </a:rPr>
                        <a:t>Extracción</a:t>
                      </a:r>
                      <a:r>
                        <a:rPr lang="es-ES" sz="1500" kern="1200" dirty="0">
                          <a:solidFill>
                            <a:schemeClr val="dk1"/>
                          </a:solidFill>
                          <a:effectLst/>
                        </a:rPr>
                        <a:t> </a:t>
                      </a:r>
                      <a:r>
                        <a:rPr lang="es-ES" sz="1500" kern="1200" dirty="0" err="1">
                          <a:solidFill>
                            <a:schemeClr val="dk1"/>
                          </a:solidFill>
                          <a:effectLst/>
                        </a:rPr>
                        <a:t>aséptica</a:t>
                      </a:r>
                      <a:r>
                        <a:rPr lang="es-ES" sz="1500" kern="1200" dirty="0">
                          <a:solidFill>
                            <a:schemeClr val="dk1"/>
                          </a:solidFill>
                          <a:effectLst/>
                        </a:rPr>
                        <a:t> del catéter </a:t>
                      </a:r>
                    </a:p>
                    <a:p>
                      <a:endParaRPr lang="es-ES" sz="1500" dirty="0"/>
                    </a:p>
                    <a:p>
                      <a:r>
                        <a:rPr lang="es-ES" sz="1500" kern="1200" dirty="0">
                          <a:solidFill>
                            <a:schemeClr val="dk1"/>
                          </a:solidFill>
                          <a:effectLst/>
                        </a:rPr>
                        <a:t>Frotando la piel o introduciendo la torunda en el orificio de la </a:t>
                      </a:r>
                      <a:r>
                        <a:rPr lang="es-ES" sz="1500" kern="1200" dirty="0" err="1">
                          <a:solidFill>
                            <a:schemeClr val="dk1"/>
                          </a:solidFill>
                          <a:effectLst/>
                        </a:rPr>
                        <a:t>conexión</a:t>
                      </a:r>
                      <a:r>
                        <a:rPr lang="es-ES" sz="1500" kern="1200" dirty="0">
                          <a:solidFill>
                            <a:schemeClr val="dk1"/>
                          </a:solidFill>
                          <a:effectLst/>
                        </a:rPr>
                        <a:t> </a:t>
                      </a:r>
                      <a:endParaRPr lang="es-ES" sz="1500" dirty="0"/>
                    </a:p>
                  </a:txBody>
                  <a:tcPr/>
                </a:tc>
                <a:tc>
                  <a:txBody>
                    <a:bodyPr/>
                    <a:lstStyle/>
                    <a:p>
                      <a:endParaRPr lang="es-ES" sz="1500" dirty="0">
                        <a:latin typeface="+mn-lt"/>
                      </a:endParaRPr>
                    </a:p>
                  </a:txBody>
                  <a:tcPr/>
                </a:tc>
                <a:extLst>
                  <a:ext uri="{0D108BD9-81ED-4DB2-BD59-A6C34878D82A}">
                    <a16:rowId xmlns:a16="http://schemas.microsoft.com/office/drawing/2014/main" val="2438093908"/>
                  </a:ext>
                </a:extLst>
              </a:tr>
              <a:tr h="370840">
                <a:tc>
                  <a:txBody>
                    <a:bodyPr/>
                    <a:lstStyle/>
                    <a:p>
                      <a:r>
                        <a:rPr lang="es-ES" sz="1500" b="1" kern="1200" dirty="0">
                          <a:solidFill>
                            <a:schemeClr val="dk1"/>
                          </a:solidFill>
                          <a:effectLst/>
                        </a:rPr>
                        <a:t>Hemocultivos </a:t>
                      </a:r>
                      <a:endParaRPr lang="es-ES" sz="15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kern="1200" dirty="0">
                          <a:solidFill>
                            <a:schemeClr val="dk1"/>
                          </a:solidFill>
                          <a:effectLst/>
                        </a:rPr>
                        <a:t>Frascos hemocultivos </a:t>
                      </a:r>
                      <a:endParaRPr lang="es-ES" sz="15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kern="1200" dirty="0">
                          <a:solidFill>
                            <a:srgbClr val="FF0000"/>
                          </a:solidFill>
                          <a:effectLst/>
                        </a:rPr>
                        <a:t>8-10 ml por frasco </a:t>
                      </a:r>
                      <a:endParaRPr lang="es-ES" sz="1500" dirty="0">
                        <a:solidFill>
                          <a:srgbClr val="FF0000"/>
                        </a:solidFill>
                        <a:effectLst/>
                      </a:endParaRPr>
                    </a:p>
                    <a:p>
                      <a:endParaRPr lang="es-ES" sz="1500" dirty="0">
                        <a:latin typeface="+mn-lt"/>
                      </a:endParaRPr>
                    </a:p>
                  </a:txBody>
                  <a:tcPr/>
                </a:tc>
                <a:tc>
                  <a:txBody>
                    <a:bodyPr/>
                    <a:lstStyle/>
                    <a:p>
                      <a:r>
                        <a:rPr lang="es-ES" sz="1500" kern="1200" dirty="0" err="1">
                          <a:solidFill>
                            <a:srgbClr val="FF0000"/>
                          </a:solidFill>
                          <a:effectLst/>
                        </a:rPr>
                        <a:t>Extracción</a:t>
                      </a:r>
                      <a:r>
                        <a:rPr lang="es-ES" sz="1500" kern="1200" dirty="0">
                          <a:solidFill>
                            <a:srgbClr val="FF0000"/>
                          </a:solidFill>
                          <a:effectLst/>
                        </a:rPr>
                        <a:t> forma </a:t>
                      </a:r>
                      <a:r>
                        <a:rPr lang="es-ES" sz="1500" kern="1200" dirty="0" err="1">
                          <a:solidFill>
                            <a:srgbClr val="FF0000"/>
                          </a:solidFill>
                          <a:effectLst/>
                        </a:rPr>
                        <a:t>aséptica</a:t>
                      </a:r>
                      <a:r>
                        <a:rPr lang="es-ES" sz="1500" kern="1200" dirty="0">
                          <a:solidFill>
                            <a:schemeClr val="dk1"/>
                          </a:solidFill>
                          <a:effectLst/>
                        </a:rPr>
                        <a:t>, distintos lugares de </a:t>
                      </a:r>
                      <a:r>
                        <a:rPr lang="es-ES" sz="1500" kern="1200" dirty="0" err="1">
                          <a:solidFill>
                            <a:schemeClr val="dk1"/>
                          </a:solidFill>
                          <a:effectLst/>
                        </a:rPr>
                        <a:t>venopunción</a:t>
                      </a:r>
                      <a:r>
                        <a:rPr lang="es-ES" sz="1500" kern="1200" dirty="0">
                          <a:solidFill>
                            <a:schemeClr val="dk1"/>
                          </a:solidFill>
                          <a:effectLst/>
                        </a:rPr>
                        <a:t> </a:t>
                      </a:r>
                    </a:p>
                    <a:p>
                      <a:endParaRPr lang="es-ES" sz="1500" dirty="0">
                        <a:effectLst/>
                      </a:endParaRPr>
                    </a:p>
                    <a:p>
                      <a:r>
                        <a:rPr lang="es-ES" sz="1500" kern="1200" dirty="0">
                          <a:solidFill>
                            <a:schemeClr val="dk1"/>
                          </a:solidFill>
                          <a:effectLst/>
                        </a:rPr>
                        <a:t>Sin tiempo de espera </a:t>
                      </a:r>
                      <a:endParaRPr lang="es-ES" sz="1500" dirty="0">
                        <a:effectLst/>
                      </a:endParaRPr>
                    </a:p>
                    <a:p>
                      <a:endParaRPr lang="es-E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kern="1200" dirty="0">
                          <a:solidFill>
                            <a:schemeClr val="dk1"/>
                          </a:solidFill>
                          <a:effectLst/>
                        </a:rPr>
                        <a:t>2-3 extracciones</a:t>
                      </a:r>
                      <a:br>
                        <a:rPr lang="es-ES" sz="1500" kern="1200" dirty="0">
                          <a:solidFill>
                            <a:schemeClr val="dk1"/>
                          </a:solidFill>
                          <a:effectLst/>
                        </a:rPr>
                      </a:br>
                      <a:r>
                        <a:rPr lang="es-ES" sz="1500" kern="1200" dirty="0">
                          <a:solidFill>
                            <a:schemeClr val="dk1"/>
                          </a:solidFill>
                          <a:effectLst/>
                        </a:rPr>
                        <a:t>Endocarditis y FOD 3 extracciones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500" kern="1200" dirty="0">
                          <a:solidFill>
                            <a:srgbClr val="FF0000"/>
                          </a:solidFill>
                          <a:effectLst/>
                        </a:rPr>
                        <a:t>BAC (1 dispositivo / 1 sangre </a:t>
                      </a:r>
                      <a:r>
                        <a:rPr lang="es-ES" sz="1500" kern="1200" dirty="0" err="1">
                          <a:solidFill>
                            <a:srgbClr val="FF0000"/>
                          </a:solidFill>
                          <a:effectLst/>
                        </a:rPr>
                        <a:t>periférica</a:t>
                      </a:r>
                      <a:r>
                        <a:rPr lang="es-ES" sz="1500" kern="1200" dirty="0">
                          <a:solidFill>
                            <a:srgbClr val="FF0000"/>
                          </a:solidFill>
                          <a:effectLst/>
                        </a:rPr>
                        <a:t>) </a:t>
                      </a:r>
                      <a:endParaRPr lang="es-ES" sz="1500" dirty="0">
                        <a:solidFill>
                          <a:srgbClr val="FF0000"/>
                        </a:solidFill>
                        <a:effectLst/>
                      </a:endParaRPr>
                    </a:p>
                    <a:p>
                      <a:endParaRPr lang="es-ES" sz="1500" dirty="0">
                        <a:latin typeface="+mn-lt"/>
                      </a:endParaRPr>
                    </a:p>
                  </a:txBody>
                  <a:tcPr/>
                </a:tc>
                <a:extLst>
                  <a:ext uri="{0D108BD9-81ED-4DB2-BD59-A6C34878D82A}">
                    <a16:rowId xmlns:a16="http://schemas.microsoft.com/office/drawing/2014/main" val="129014698"/>
                  </a:ext>
                </a:extLst>
              </a:tr>
            </a:tbl>
          </a:graphicData>
        </a:graphic>
      </p:graphicFrame>
    </p:spTree>
    <p:extLst>
      <p:ext uri="{BB962C8B-B14F-4D97-AF65-F5344CB8AC3E}">
        <p14:creationId xmlns:p14="http://schemas.microsoft.com/office/powerpoint/2010/main" val="274949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1598174437"/>
              </p:ext>
            </p:extLst>
          </p:nvPr>
        </p:nvGraphicFramePr>
        <p:xfrm>
          <a:off x="838200" y="1825625"/>
          <a:ext cx="10515600" cy="475996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r>
                        <a:rPr lang="es-ES" sz="1800" b="1" dirty="0">
                          <a:effectLst/>
                        </a:rPr>
                        <a:t>Líquidos estériles (articular, biliar, </a:t>
                      </a:r>
                      <a:r>
                        <a:rPr lang="es-ES" sz="1800" b="1" dirty="0" err="1">
                          <a:effectLst/>
                        </a:rPr>
                        <a:t>amniótico</a:t>
                      </a:r>
                      <a:r>
                        <a:rPr lang="es-ES" sz="1800" b="1" dirty="0">
                          <a:effectLst/>
                        </a:rPr>
                        <a:t>, </a:t>
                      </a:r>
                      <a:r>
                        <a:rPr lang="es-ES" sz="1800" b="1" dirty="0" err="1">
                          <a:effectLst/>
                        </a:rPr>
                        <a:t>diálisis</a:t>
                      </a:r>
                      <a:r>
                        <a:rPr lang="es-ES" sz="1800" b="1" dirty="0">
                          <a:effectLst/>
                        </a:rPr>
                        <a:t> peritoneal) </a:t>
                      </a:r>
                      <a:endParaRPr lang="es-ES" sz="1800" dirty="0">
                        <a:effectLst/>
                        <a:latin typeface="+mn-lt"/>
                      </a:endParaRPr>
                    </a:p>
                  </a:txBody>
                  <a:tcPr anchor="ctr"/>
                </a:tc>
                <a:tc>
                  <a:txBody>
                    <a:bodyPr/>
                    <a:lstStyle/>
                    <a:p>
                      <a:r>
                        <a:rPr lang="es-ES" sz="1800" dirty="0">
                          <a:solidFill>
                            <a:srgbClr val="FF0000"/>
                          </a:solidFill>
                          <a:effectLst/>
                        </a:rPr>
                        <a:t>Contenedor </a:t>
                      </a:r>
                      <a:r>
                        <a:rPr lang="es-ES" sz="1800" dirty="0" err="1">
                          <a:solidFill>
                            <a:srgbClr val="FF0000"/>
                          </a:solidFill>
                          <a:effectLst/>
                        </a:rPr>
                        <a:t>estéril</a:t>
                      </a:r>
                      <a:r>
                        <a:rPr lang="es-ES" sz="1800" dirty="0">
                          <a:solidFill>
                            <a:srgbClr val="FF0000"/>
                          </a:solidFill>
                          <a:effectLst/>
                        </a:rPr>
                        <a:t> MT para anaerobios Jeringa </a:t>
                      </a:r>
                      <a:r>
                        <a:rPr lang="es-ES" sz="1800" dirty="0" err="1">
                          <a:solidFill>
                            <a:srgbClr val="FF0000"/>
                          </a:solidFill>
                          <a:effectLst/>
                        </a:rPr>
                        <a:t>estéril</a:t>
                      </a:r>
                      <a:r>
                        <a:rPr lang="es-ES" sz="1800" dirty="0">
                          <a:solidFill>
                            <a:srgbClr val="FF0000"/>
                          </a:solidFill>
                          <a:effectLst/>
                        </a:rPr>
                        <a:t> Frasco hemocultivos </a:t>
                      </a:r>
                      <a:endParaRPr lang="es-ES" sz="1800" dirty="0">
                        <a:solidFill>
                          <a:srgbClr val="FF0000"/>
                        </a:solidFill>
                        <a:effectLst/>
                        <a:latin typeface="+mn-lt"/>
                      </a:endParaRPr>
                    </a:p>
                  </a:txBody>
                  <a:tcPr anchor="ctr"/>
                </a:tc>
                <a:tc>
                  <a:txBody>
                    <a:bodyPr/>
                    <a:lstStyle/>
                    <a:p>
                      <a:r>
                        <a:rPr lang="es-ES" sz="1800" dirty="0">
                          <a:effectLst/>
                        </a:rPr>
                        <a:t>1-5 ml aerobios y anaerobios</a:t>
                      </a:r>
                      <a:br>
                        <a:rPr lang="es-ES" sz="1800" dirty="0">
                          <a:effectLst/>
                        </a:rPr>
                      </a:br>
                      <a:r>
                        <a:rPr lang="es-ES" sz="1800" dirty="0">
                          <a:effectLst/>
                        </a:rPr>
                        <a:t>10 ml hongos</a:t>
                      </a:r>
                      <a:br>
                        <a:rPr lang="es-ES" sz="1800" dirty="0">
                          <a:effectLst/>
                        </a:rPr>
                      </a:br>
                      <a:r>
                        <a:rPr lang="es-ES" sz="1800" dirty="0">
                          <a:effectLst/>
                        </a:rPr>
                        <a:t>10 ml micobacterias </a:t>
                      </a:r>
                      <a:endParaRPr lang="es-ES" sz="1800" dirty="0">
                        <a:effectLst/>
                        <a:latin typeface="+mn-lt"/>
                      </a:endParaRPr>
                    </a:p>
                  </a:txBody>
                  <a:tcPr anchor="ctr"/>
                </a:tc>
                <a:tc>
                  <a:txBody>
                    <a:bodyPr/>
                    <a:lstStyle/>
                    <a:p>
                      <a:r>
                        <a:rPr lang="es-ES" sz="1800">
                          <a:effectLst/>
                        </a:rPr>
                        <a:t>Punción percutánea </a:t>
                      </a:r>
                      <a:endParaRPr lang="es-ES" sz="1800">
                        <a:effectLst/>
                        <a:latin typeface="+mn-lt"/>
                      </a:endParaRPr>
                    </a:p>
                  </a:txBody>
                  <a:tcPr anchor="ctr"/>
                </a:tc>
                <a:tc>
                  <a:txBody>
                    <a:bodyPr/>
                    <a:lstStyle/>
                    <a:p>
                      <a:r>
                        <a:rPr lang="es-ES" sz="1800" dirty="0">
                          <a:effectLst/>
                        </a:rPr>
                        <a:t>Enviar un </a:t>
                      </a:r>
                      <a:r>
                        <a:rPr lang="es-ES" sz="1800" dirty="0" err="1">
                          <a:effectLst/>
                        </a:rPr>
                        <a:t>pequeño</a:t>
                      </a:r>
                      <a:r>
                        <a:rPr lang="es-ES" sz="1800" dirty="0">
                          <a:effectLst/>
                        </a:rPr>
                        <a:t> volumen en frasco </a:t>
                      </a:r>
                      <a:r>
                        <a:rPr lang="es-ES" sz="1800" dirty="0" err="1">
                          <a:effectLst/>
                        </a:rPr>
                        <a:t>estéril</a:t>
                      </a:r>
                      <a:r>
                        <a:rPr lang="es-ES" sz="1800" dirty="0">
                          <a:effectLst/>
                        </a:rPr>
                        <a:t> para Gram </a:t>
                      </a:r>
                      <a:endParaRPr lang="es-ES" sz="1800" dirty="0">
                        <a:effectLst/>
                        <a:latin typeface="+mn-lt"/>
                      </a:endParaRPr>
                    </a:p>
                  </a:txBody>
                  <a:tcPr anchor="ctr"/>
                </a:tc>
                <a:extLst>
                  <a:ext uri="{0D108BD9-81ED-4DB2-BD59-A6C34878D82A}">
                    <a16:rowId xmlns:a16="http://schemas.microsoft.com/office/drawing/2014/main" val="4032926811"/>
                  </a:ext>
                </a:extLst>
              </a:tr>
              <a:tr h="370840">
                <a:tc>
                  <a:txBody>
                    <a:bodyPr/>
                    <a:lstStyle/>
                    <a:p>
                      <a:r>
                        <a:rPr lang="es-ES" sz="1800" b="1" dirty="0">
                          <a:effectLst/>
                        </a:rPr>
                        <a:t>Prótesis, </a:t>
                      </a:r>
                      <a:r>
                        <a:rPr lang="es-ES" sz="1800" b="1" dirty="0" err="1">
                          <a:effectLst/>
                        </a:rPr>
                        <a:t>válvulas</a:t>
                      </a:r>
                      <a:r>
                        <a:rPr lang="es-ES" sz="1800" b="1" dirty="0">
                          <a:effectLst/>
                        </a:rPr>
                        <a:t> cardiacas y otros dispositivos </a:t>
                      </a:r>
                      <a:endParaRPr lang="es-ES" sz="1800" dirty="0">
                        <a:effectLst/>
                        <a:latin typeface="+mn-lt"/>
                      </a:endParaRPr>
                    </a:p>
                  </a:txBody>
                  <a:tcPr anchor="ctr"/>
                </a:tc>
                <a:tc>
                  <a:txBody>
                    <a:bodyPr/>
                    <a:lstStyle/>
                    <a:p>
                      <a:r>
                        <a:rPr lang="es-ES" sz="1800" dirty="0">
                          <a:effectLst/>
                        </a:rPr>
                        <a:t>Contenedor </a:t>
                      </a:r>
                      <a:r>
                        <a:rPr lang="es-ES" sz="1800" dirty="0" err="1">
                          <a:effectLst/>
                        </a:rPr>
                        <a:t>estéril</a:t>
                      </a:r>
                      <a:r>
                        <a:rPr lang="es-ES" sz="1800" dirty="0">
                          <a:effectLst/>
                        </a:rPr>
                        <a:t> </a:t>
                      </a:r>
                      <a:endParaRPr lang="es-ES" sz="1800" dirty="0">
                        <a:effectLst/>
                        <a:latin typeface="+mn-lt"/>
                      </a:endParaRPr>
                    </a:p>
                  </a:txBody>
                  <a:tcPr anchor="ctr"/>
                </a:tc>
                <a:tc>
                  <a:txBody>
                    <a:bodyPr/>
                    <a:lstStyle/>
                    <a:p>
                      <a:endParaRPr lang="es-ES" sz="1800">
                        <a:effectLst/>
                        <a:latin typeface="+mn-lt"/>
                      </a:endParaRPr>
                    </a:p>
                  </a:txBody>
                  <a:tcPr anchor="ctr"/>
                </a:tc>
                <a:tc>
                  <a:txBody>
                    <a:bodyPr/>
                    <a:lstStyle/>
                    <a:p>
                      <a:r>
                        <a:rPr lang="es-ES" sz="1800" dirty="0" err="1">
                          <a:effectLst/>
                        </a:rPr>
                        <a:t>Cirugía</a:t>
                      </a:r>
                      <a:r>
                        <a:rPr lang="es-ES" sz="1800" dirty="0">
                          <a:effectLst/>
                        </a:rPr>
                        <a:t> abierta </a:t>
                      </a:r>
                      <a:endParaRPr lang="es-ES" sz="1800" dirty="0">
                        <a:effectLst/>
                        <a:latin typeface="+mn-lt"/>
                      </a:endParaRPr>
                    </a:p>
                  </a:txBody>
                  <a:tcPr anchor="ctr"/>
                </a:tc>
                <a:tc>
                  <a:txBody>
                    <a:bodyPr/>
                    <a:lstStyle/>
                    <a:p>
                      <a:endParaRPr lang="es-ES" sz="1800" dirty="0">
                        <a:effectLst/>
                        <a:latin typeface="+mn-lt"/>
                      </a:endParaRPr>
                    </a:p>
                  </a:txBody>
                  <a:tcPr anchor="ctr"/>
                </a:tc>
                <a:extLst>
                  <a:ext uri="{0D108BD9-81ED-4DB2-BD59-A6C34878D82A}">
                    <a16:rowId xmlns:a16="http://schemas.microsoft.com/office/drawing/2014/main" val="3936927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Tejidos y biopsias </a:t>
                      </a:r>
                      <a:endParaRPr lang="es-ES" sz="1800" dirty="0"/>
                    </a:p>
                    <a:p>
                      <a:endParaRPr lang="es-ES" sz="1800" dirty="0">
                        <a:effectLst/>
                        <a:latin typeface="+mn-lt"/>
                      </a:endParaRPr>
                    </a:p>
                  </a:txBody>
                  <a:tcPr anchor="ctr"/>
                </a:tc>
                <a:tc>
                  <a:txBody>
                    <a:bodyPr/>
                    <a:lstStyle/>
                    <a:p>
                      <a:r>
                        <a:rPr lang="es-ES" sz="1800" kern="1200" dirty="0">
                          <a:solidFill>
                            <a:schemeClr val="dk1"/>
                          </a:solidFill>
                          <a:effectLst/>
                        </a:rPr>
                        <a:t>Contenedor </a:t>
                      </a:r>
                      <a:r>
                        <a:rPr lang="es-ES" sz="1800" kern="1200" dirty="0" err="1">
                          <a:solidFill>
                            <a:schemeClr val="dk1"/>
                          </a:solidFill>
                          <a:effectLst/>
                        </a:rPr>
                        <a:t>estéril</a:t>
                      </a:r>
                      <a:r>
                        <a:rPr lang="es-ES" sz="1800" kern="1200" dirty="0">
                          <a:solidFill>
                            <a:schemeClr val="dk1"/>
                          </a:solidFill>
                          <a:effectLst/>
                        </a:rPr>
                        <a:t> </a:t>
                      </a:r>
                      <a:endParaRPr lang="es-ES" sz="1800" dirty="0"/>
                    </a:p>
                    <a:p>
                      <a:r>
                        <a:rPr lang="es-ES" sz="1800" kern="1200" dirty="0">
                          <a:solidFill>
                            <a:srgbClr val="FF0000"/>
                          </a:solidFill>
                          <a:effectLst/>
                        </a:rPr>
                        <a:t>MT para anaerobios </a:t>
                      </a:r>
                      <a:endParaRPr lang="es-ES" sz="1800" dirty="0">
                        <a:solidFill>
                          <a:srgbClr val="FF0000"/>
                        </a:solidFill>
                      </a:endParaRPr>
                    </a:p>
                    <a:p>
                      <a:r>
                        <a:rPr lang="es-ES" sz="1800" kern="1200" dirty="0">
                          <a:solidFill>
                            <a:schemeClr val="dk1"/>
                          </a:solidFill>
                          <a:effectLst/>
                        </a:rPr>
                        <a:t>MT para virus </a:t>
                      </a:r>
                      <a:endParaRPr lang="es-ES" sz="1800"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rgbClr val="FF0000"/>
                          </a:solidFill>
                          <a:effectLst/>
                        </a:rPr>
                        <a:t>Máximo</a:t>
                      </a:r>
                      <a:r>
                        <a:rPr lang="es-ES" sz="1800" kern="1200" dirty="0">
                          <a:solidFill>
                            <a:srgbClr val="FF0000"/>
                          </a:solidFill>
                          <a:effectLst/>
                        </a:rPr>
                        <a:t> tejido posible, evitando zonas </a:t>
                      </a:r>
                      <a:r>
                        <a:rPr lang="es-ES" sz="1800" kern="1200" dirty="0" err="1">
                          <a:solidFill>
                            <a:srgbClr val="FF0000"/>
                          </a:solidFill>
                          <a:effectLst/>
                        </a:rPr>
                        <a:t>necróticas</a:t>
                      </a:r>
                      <a:r>
                        <a:rPr lang="es-ES" sz="1800" kern="1200" dirty="0">
                          <a:solidFill>
                            <a:srgbClr val="FF0000"/>
                          </a:solidFill>
                          <a:effectLst/>
                        </a:rPr>
                        <a:t> </a:t>
                      </a:r>
                      <a:endParaRPr lang="es-ES" sz="1800" dirty="0">
                        <a:solidFill>
                          <a:srgbClr val="FF0000"/>
                        </a:solidFill>
                      </a:endParaRPr>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chemeClr val="dk1"/>
                          </a:solidFill>
                          <a:effectLst/>
                        </a:rPr>
                        <a:t>Punción-aspiración</a:t>
                      </a:r>
                      <a:r>
                        <a:rPr lang="es-ES" sz="1800" kern="1200" dirty="0">
                          <a:solidFill>
                            <a:schemeClr val="dk1"/>
                          </a:solidFill>
                          <a:effectLst/>
                        </a:rPr>
                        <a:t> Punch o </a:t>
                      </a:r>
                      <a:r>
                        <a:rPr lang="es-ES" sz="1800" kern="1200" dirty="0" err="1">
                          <a:solidFill>
                            <a:schemeClr val="dk1"/>
                          </a:solidFill>
                          <a:effectLst/>
                        </a:rPr>
                        <a:t>cirugía</a:t>
                      </a:r>
                      <a:r>
                        <a:rPr lang="es-ES" sz="1800" kern="1200" dirty="0">
                          <a:solidFill>
                            <a:schemeClr val="dk1"/>
                          </a:solidFill>
                          <a:effectLst/>
                        </a:rPr>
                        <a:t> abierta </a:t>
                      </a:r>
                      <a:endParaRPr lang="es-ES" sz="1800" dirty="0"/>
                    </a:p>
                    <a:p>
                      <a:endParaRPr lang="es-ES" sz="1800" dirty="0">
                        <a:effectLst/>
                        <a:latin typeface="+mn-lt"/>
                      </a:endParaRPr>
                    </a:p>
                  </a:txBody>
                  <a:tcPr anchor="ctr"/>
                </a:tc>
                <a:tc>
                  <a:txBody>
                    <a:bodyPr/>
                    <a:lstStyle/>
                    <a:p>
                      <a:r>
                        <a:rPr lang="es-ES" sz="1800" kern="1200" dirty="0">
                          <a:solidFill>
                            <a:schemeClr val="dk1"/>
                          </a:solidFill>
                          <a:effectLst/>
                        </a:rPr>
                        <a:t>Para micobacterias y Helicobacter pylori </a:t>
                      </a:r>
                      <a:r>
                        <a:rPr lang="es-ES" sz="1800" kern="1200" dirty="0" err="1">
                          <a:solidFill>
                            <a:schemeClr val="dk1"/>
                          </a:solidFill>
                          <a:effectLst/>
                        </a:rPr>
                        <a:t>añadir</a:t>
                      </a:r>
                      <a:r>
                        <a:rPr lang="es-ES" sz="1800" kern="1200" dirty="0">
                          <a:solidFill>
                            <a:schemeClr val="dk1"/>
                          </a:solidFill>
                          <a:effectLst/>
                        </a:rPr>
                        <a:t> unas gotas de agua destilada </a:t>
                      </a:r>
                      <a:endParaRPr lang="es-ES" sz="1800" dirty="0"/>
                    </a:p>
                    <a:p>
                      <a:r>
                        <a:rPr lang="es-ES" sz="1800" kern="1200" dirty="0">
                          <a:solidFill>
                            <a:srgbClr val="FF0000"/>
                          </a:solidFill>
                          <a:effectLst/>
                        </a:rPr>
                        <a:t>No enviar las muestras envueltas en gasas </a:t>
                      </a:r>
                      <a:endParaRPr lang="es-ES" sz="1800" dirty="0">
                        <a:solidFill>
                          <a:srgbClr val="FF0000"/>
                        </a:solidFill>
                      </a:endParaRPr>
                    </a:p>
                    <a:p>
                      <a:endParaRPr lang="es-ES" sz="1800" dirty="0">
                        <a:effectLst/>
                        <a:latin typeface="+mn-lt"/>
                      </a:endParaRPr>
                    </a:p>
                  </a:txBody>
                  <a:tcPr anchor="ctr"/>
                </a:tc>
                <a:extLst>
                  <a:ext uri="{0D108BD9-81ED-4DB2-BD59-A6C34878D82A}">
                    <a16:rowId xmlns:a16="http://schemas.microsoft.com/office/drawing/2014/main" val="2613705641"/>
                  </a:ext>
                </a:extLst>
              </a:tr>
            </a:tbl>
          </a:graphicData>
        </a:graphic>
      </p:graphicFrame>
    </p:spTree>
    <p:extLst>
      <p:ext uri="{BB962C8B-B14F-4D97-AF65-F5344CB8AC3E}">
        <p14:creationId xmlns:p14="http://schemas.microsoft.com/office/powerpoint/2010/main" val="257864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421725489"/>
              </p:ext>
            </p:extLst>
          </p:nvPr>
        </p:nvGraphicFramePr>
        <p:xfrm>
          <a:off x="838200" y="1825625"/>
          <a:ext cx="10515600" cy="475996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r>
                        <a:rPr lang="es-ES" sz="1800" b="1" kern="1200" dirty="0">
                          <a:solidFill>
                            <a:schemeClr val="dk1"/>
                          </a:solidFill>
                          <a:effectLst/>
                        </a:rPr>
                        <a:t>Exudado conjuntival </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Torunda con MT en gel</a:t>
                      </a:r>
                      <a:endParaRPr lang="es-ES" dirty="0"/>
                    </a:p>
                  </a:txBody>
                  <a:tcPr anchor="ctr"/>
                </a:tc>
                <a:tc>
                  <a:txBody>
                    <a:bodyPr/>
                    <a:lstStyle/>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Frotar la conjuntiva tarsal y </a:t>
                      </a:r>
                      <a:r>
                        <a:rPr lang="es-ES" sz="1800" kern="1200" dirty="0" err="1">
                          <a:solidFill>
                            <a:schemeClr val="dk1"/>
                          </a:solidFill>
                          <a:effectLst/>
                        </a:rPr>
                        <a:t>fórnix</a:t>
                      </a:r>
                      <a:endParaRPr lang="es-ES" dirty="0"/>
                    </a:p>
                  </a:txBody>
                  <a:tcPr anchor="ctr"/>
                </a:tc>
                <a:tc>
                  <a:txBody>
                    <a:bodyPr/>
                    <a:lstStyle/>
                    <a:p>
                      <a:r>
                        <a:rPr lang="es-ES" sz="1800" kern="1200" dirty="0">
                          <a:solidFill>
                            <a:schemeClr val="dk1"/>
                          </a:solidFill>
                          <a:effectLst/>
                        </a:rPr>
                        <a:t>Humedecer la torunda con suero </a:t>
                      </a:r>
                      <a:r>
                        <a:rPr lang="es-ES" sz="1800" kern="1200" dirty="0" err="1">
                          <a:solidFill>
                            <a:schemeClr val="dk1"/>
                          </a:solidFill>
                          <a:effectLst/>
                        </a:rPr>
                        <a:t>fisiológico</a:t>
                      </a:r>
                      <a:r>
                        <a:rPr lang="es-ES" sz="1800" kern="1200" dirty="0">
                          <a:solidFill>
                            <a:schemeClr val="dk1"/>
                          </a:solidFill>
                          <a:effectLst/>
                        </a:rPr>
                        <a:t> </a:t>
                      </a:r>
                    </a:p>
                    <a:p>
                      <a:endParaRPr lang="es-ES" dirty="0"/>
                    </a:p>
                    <a:p>
                      <a:r>
                        <a:rPr lang="es-ES" sz="1800" kern="1200" dirty="0">
                          <a:solidFill>
                            <a:srgbClr val="FF0000"/>
                          </a:solidFill>
                          <a:effectLst/>
                        </a:rPr>
                        <a:t>Ambos ojos</a:t>
                      </a:r>
                      <a:endParaRPr lang="es-ES" dirty="0">
                        <a:solidFill>
                          <a:srgbClr val="FF0000"/>
                        </a:solidFill>
                      </a:endParaRPr>
                    </a:p>
                  </a:txBody>
                  <a:tcPr anchor="ctr"/>
                </a:tc>
                <a:extLst>
                  <a:ext uri="{0D108BD9-81ED-4DB2-BD59-A6C34878D82A}">
                    <a16:rowId xmlns:a16="http://schemas.microsoft.com/office/drawing/2014/main" val="3936927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err="1">
                          <a:solidFill>
                            <a:schemeClr val="dk1"/>
                          </a:solidFill>
                          <a:effectLst/>
                        </a:rPr>
                        <a:t>Oído</a:t>
                      </a:r>
                      <a:r>
                        <a:rPr lang="es-ES" sz="1800" b="1" kern="1200" dirty="0">
                          <a:solidFill>
                            <a:schemeClr val="dk1"/>
                          </a:solidFill>
                          <a:effectLst/>
                        </a:rPr>
                        <a:t> externo</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Torundas con MT </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Canal auditivo externo </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extLst>
                  <a:ext uri="{0D108BD9-81ED-4DB2-BD59-A6C34878D82A}">
                    <a16:rowId xmlns:a16="http://schemas.microsoft.com/office/drawing/2014/main" val="18120142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err="1">
                          <a:solidFill>
                            <a:schemeClr val="dk1"/>
                          </a:solidFill>
                          <a:effectLst/>
                        </a:rPr>
                        <a:t>Oído</a:t>
                      </a:r>
                      <a:r>
                        <a:rPr lang="es-ES" sz="1800" b="1" kern="1200" dirty="0">
                          <a:solidFill>
                            <a:schemeClr val="dk1"/>
                          </a:solidFill>
                          <a:effectLst/>
                        </a:rPr>
                        <a:t> interno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tc>
                  <a:txBody>
                    <a:bodyPr/>
                    <a:lstStyle/>
                    <a:p>
                      <a:r>
                        <a:rPr lang="es-ES" sz="1800" kern="1200" dirty="0">
                          <a:solidFill>
                            <a:schemeClr val="dk1"/>
                          </a:solidFill>
                          <a:effectLst/>
                        </a:rPr>
                        <a:t>Frasco </a:t>
                      </a:r>
                      <a:r>
                        <a:rPr lang="es-ES" sz="1800" kern="1200" dirty="0" err="1">
                          <a:solidFill>
                            <a:schemeClr val="dk1"/>
                          </a:solidFill>
                          <a:effectLst/>
                        </a:rPr>
                        <a:t>estéril</a:t>
                      </a:r>
                      <a:r>
                        <a:rPr lang="es-ES" sz="1800" kern="1200" dirty="0">
                          <a:solidFill>
                            <a:schemeClr val="dk1"/>
                          </a:solidFill>
                          <a:effectLst/>
                        </a:rPr>
                        <a:t> </a:t>
                      </a:r>
                    </a:p>
                    <a:p>
                      <a:endParaRPr lang="es-ES" dirty="0"/>
                    </a:p>
                    <a:p>
                      <a:r>
                        <a:rPr lang="es-ES" sz="1800" kern="1200" dirty="0">
                          <a:solidFill>
                            <a:srgbClr val="FF0000"/>
                          </a:solidFill>
                          <a:effectLst/>
                        </a:rPr>
                        <a:t>MT para anaerobios</a:t>
                      </a:r>
                    </a:p>
                    <a:p>
                      <a:r>
                        <a:rPr lang="es-ES" sz="1800" kern="1200" dirty="0">
                          <a:solidFill>
                            <a:schemeClr val="dk1"/>
                          </a:solidFill>
                          <a:effectLst/>
                        </a:rPr>
                        <a:t> </a:t>
                      </a:r>
                      <a:endParaRPr lang="es-ES" dirty="0"/>
                    </a:p>
                    <a:p>
                      <a:r>
                        <a:rPr lang="es-ES" sz="1800" kern="1200" dirty="0">
                          <a:solidFill>
                            <a:schemeClr val="dk1"/>
                          </a:solidFill>
                          <a:effectLst/>
                        </a:rPr>
                        <a:t>Jeringa de </a:t>
                      </a:r>
                      <a:r>
                        <a:rPr lang="es-ES" sz="1800" kern="1200" dirty="0" err="1">
                          <a:solidFill>
                            <a:schemeClr val="dk1"/>
                          </a:solidFill>
                          <a:effectLst/>
                        </a:rPr>
                        <a:t>aspiración</a:t>
                      </a:r>
                      <a:r>
                        <a:rPr lang="es-ES" sz="1800" kern="1200" dirty="0">
                          <a:solidFill>
                            <a:schemeClr val="dk1"/>
                          </a:solidFill>
                          <a:effectLst/>
                        </a:rPr>
                        <a:t> </a:t>
                      </a:r>
                      <a:endParaRPr lang="es-ES" dirty="0"/>
                    </a:p>
                    <a:p>
                      <a:endParaRPr lang="es-ES" sz="1800" dirty="0">
                        <a:effectLst/>
                        <a:latin typeface="+mn-lt"/>
                      </a:endParaRPr>
                    </a:p>
                  </a:txBody>
                  <a:tcPr anchor="ctr"/>
                </a:tc>
                <a:tc>
                  <a:txBody>
                    <a:bodyPr/>
                    <a:lstStyle/>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chemeClr val="dk1"/>
                          </a:solidFill>
                          <a:effectLst/>
                        </a:rPr>
                        <a:t>Timpanocentesis</a:t>
                      </a:r>
                      <a:r>
                        <a:rPr lang="es-ES" sz="1800" kern="1200" dirty="0">
                          <a:solidFill>
                            <a:schemeClr val="dk1"/>
                          </a:solidFill>
                          <a:effectLst/>
                        </a:rPr>
                        <a: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Hacer la toma antes de </a:t>
                      </a:r>
                      <a:r>
                        <a:rPr lang="es-ES" sz="1800" kern="1200" dirty="0" err="1">
                          <a:solidFill>
                            <a:schemeClr val="dk1"/>
                          </a:solidFill>
                          <a:effectLst/>
                        </a:rPr>
                        <a:t>instilación</a:t>
                      </a:r>
                      <a:r>
                        <a:rPr lang="es-ES" sz="1800" kern="1200" dirty="0">
                          <a:solidFill>
                            <a:schemeClr val="dk1"/>
                          </a:solidFill>
                          <a:effectLst/>
                        </a:rPr>
                        <a:t> de </a:t>
                      </a:r>
                      <a:r>
                        <a:rPr lang="es-ES" sz="1800" kern="1200" dirty="0" err="1">
                          <a:solidFill>
                            <a:schemeClr val="dk1"/>
                          </a:solidFill>
                          <a:effectLst/>
                        </a:rPr>
                        <a:t>anestésicos</a:t>
                      </a:r>
                      <a:r>
                        <a:rPr lang="es-ES" sz="1800" kern="1200" dirty="0">
                          <a:solidFill>
                            <a:schemeClr val="dk1"/>
                          </a:solidFill>
                          <a:effectLst/>
                        </a:rPr>
                        <a:t> locales, colirios o </a:t>
                      </a:r>
                      <a:r>
                        <a:rPr lang="es-ES" sz="1800" kern="1200" dirty="0" err="1">
                          <a:solidFill>
                            <a:schemeClr val="dk1"/>
                          </a:solidFill>
                          <a:effectLst/>
                        </a:rPr>
                        <a:t>antibióticos</a:t>
                      </a:r>
                      <a:r>
                        <a:rPr lang="es-ES" sz="1800" kern="1200" dirty="0">
                          <a:solidFill>
                            <a:schemeClr val="dk1"/>
                          </a:solidFill>
                          <a:effectLst/>
                        </a:rPr>
                        <a:t>; o al menos 4 horas desde la </a:t>
                      </a:r>
                      <a:r>
                        <a:rPr lang="es-ES" sz="1800" kern="1200" dirty="0" err="1">
                          <a:solidFill>
                            <a:schemeClr val="dk1"/>
                          </a:solidFill>
                          <a:effectLst/>
                        </a:rPr>
                        <a:t>última</a:t>
                      </a:r>
                      <a:r>
                        <a:rPr lang="es-ES" sz="1800" kern="1200" dirty="0">
                          <a:solidFill>
                            <a:schemeClr val="dk1"/>
                          </a:solidFill>
                          <a:effectLst/>
                        </a:rPr>
                        <a:t> </a:t>
                      </a:r>
                      <a:r>
                        <a:rPr lang="es-ES" sz="1800" kern="1200" dirty="0" err="1">
                          <a:solidFill>
                            <a:schemeClr val="dk1"/>
                          </a:solidFill>
                          <a:effectLst/>
                        </a:rPr>
                        <a:t>administración</a:t>
                      </a:r>
                      <a:r>
                        <a:rPr lang="es-ES" sz="1800" kern="1200" dirty="0">
                          <a:solidFill>
                            <a:schemeClr val="dk1"/>
                          </a:solidFill>
                          <a:effectLst/>
                        </a:rPr>
                        <a:t> </a:t>
                      </a:r>
                      <a:endParaRPr lang="es-ES" dirty="0"/>
                    </a:p>
                  </a:txBody>
                  <a:tcPr anchor="ctr"/>
                </a:tc>
                <a:extLst>
                  <a:ext uri="{0D108BD9-81ED-4DB2-BD59-A6C34878D82A}">
                    <a16:rowId xmlns:a16="http://schemas.microsoft.com/office/drawing/2014/main" val="2613705641"/>
                  </a:ext>
                </a:extLst>
              </a:tr>
            </a:tbl>
          </a:graphicData>
        </a:graphic>
      </p:graphicFrame>
    </p:spTree>
    <p:extLst>
      <p:ext uri="{BB962C8B-B14F-4D97-AF65-F5344CB8AC3E}">
        <p14:creationId xmlns:p14="http://schemas.microsoft.com/office/powerpoint/2010/main" val="213179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 gastrointestinales</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2192991525"/>
              </p:ext>
            </p:extLst>
          </p:nvPr>
        </p:nvGraphicFramePr>
        <p:xfrm>
          <a:off x="838200" y="1825625"/>
          <a:ext cx="10515600" cy="302260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r>
                        <a:rPr lang="es-ES" sz="1800" b="1" kern="1200" dirty="0">
                          <a:solidFill>
                            <a:schemeClr val="dk1"/>
                          </a:solidFill>
                          <a:effectLst/>
                        </a:rPr>
                        <a:t>Biopsia </a:t>
                      </a:r>
                      <a:r>
                        <a:rPr lang="es-ES" sz="1800" b="1" kern="1200" dirty="0" err="1">
                          <a:solidFill>
                            <a:schemeClr val="dk1"/>
                          </a:solidFill>
                          <a:effectLst/>
                        </a:rPr>
                        <a:t>gástrica</a:t>
                      </a:r>
                      <a:r>
                        <a:rPr lang="es-ES" sz="1800" b="1" kern="1200" dirty="0">
                          <a:solidFill>
                            <a:schemeClr val="dk1"/>
                          </a:solidFill>
                          <a:effectLst/>
                        </a:rPr>
                        <a:t> </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Contenedor </a:t>
                      </a:r>
                      <a:r>
                        <a:rPr lang="es-ES" sz="1800" kern="1200" dirty="0" err="1">
                          <a:solidFill>
                            <a:schemeClr val="dk1"/>
                          </a:solidFill>
                          <a:effectLst/>
                        </a:rPr>
                        <a:t>estéril</a:t>
                      </a:r>
                      <a:r>
                        <a:rPr lang="es-ES" sz="1800" kern="1200" dirty="0">
                          <a:solidFill>
                            <a:schemeClr val="dk1"/>
                          </a:solidFill>
                          <a:effectLst/>
                        </a:rPr>
                        <a: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3-4 fragmentos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chemeClr val="dk1"/>
                          </a:solidFill>
                          <a:effectLst/>
                        </a:rPr>
                        <a:t>Técnica</a:t>
                      </a:r>
                      <a:r>
                        <a:rPr lang="es-ES" sz="1800" kern="1200" dirty="0">
                          <a:solidFill>
                            <a:schemeClr val="dk1"/>
                          </a:solidFill>
                          <a:effectLst/>
                        </a:rPr>
                        <a:t> </a:t>
                      </a:r>
                      <a:r>
                        <a:rPr lang="es-ES" sz="1800" kern="1200" dirty="0" err="1">
                          <a:solidFill>
                            <a:schemeClr val="dk1"/>
                          </a:solidFill>
                          <a:effectLst/>
                        </a:rPr>
                        <a:t>endoscópica</a:t>
                      </a:r>
                      <a:r>
                        <a:rPr lang="es-ES" sz="1800" kern="1200" dirty="0">
                          <a:solidFill>
                            <a:schemeClr val="dk1"/>
                          </a:solidFill>
                          <a:effectLst/>
                        </a:rPr>
                        <a: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chemeClr val="dk1"/>
                          </a:solidFill>
                          <a:effectLst/>
                        </a:rPr>
                        <a:t>Añadir</a:t>
                      </a:r>
                      <a:r>
                        <a:rPr lang="es-ES" sz="1800" kern="1200" dirty="0">
                          <a:solidFill>
                            <a:schemeClr val="dk1"/>
                          </a:solidFill>
                          <a:effectLst/>
                        </a:rPr>
                        <a:t> gotas de suero </a:t>
                      </a:r>
                      <a:r>
                        <a:rPr lang="es-ES" sz="1800" kern="1200" dirty="0" err="1">
                          <a:solidFill>
                            <a:schemeClr val="dk1"/>
                          </a:solidFill>
                          <a:effectLst/>
                        </a:rPr>
                        <a:t>fisiológico</a:t>
                      </a:r>
                      <a:r>
                        <a:rPr lang="es-ES" sz="1800" kern="1200" dirty="0">
                          <a:solidFill>
                            <a:schemeClr val="dk1"/>
                          </a:solidFill>
                          <a:effectLst/>
                        </a:rPr>
                        <a:t> para evitar </a:t>
                      </a:r>
                      <a:r>
                        <a:rPr lang="es-ES" sz="1800" kern="1200" dirty="0" err="1">
                          <a:solidFill>
                            <a:schemeClr val="dk1"/>
                          </a:solidFill>
                          <a:effectLst/>
                        </a:rPr>
                        <a:t>desecación</a:t>
                      </a:r>
                      <a:r>
                        <a:rPr lang="es-ES" sz="1800" kern="1200" dirty="0">
                          <a:solidFill>
                            <a:schemeClr val="dk1"/>
                          </a:solidFill>
                          <a:effectLst/>
                        </a:rPr>
                        <a:t> </a:t>
                      </a:r>
                      <a:endParaRPr lang="es-ES" dirty="0"/>
                    </a:p>
                  </a:txBody>
                  <a:tcPr anchor="ctr"/>
                </a:tc>
                <a:extLst>
                  <a:ext uri="{0D108BD9-81ED-4DB2-BD59-A6C34878D82A}">
                    <a16:rowId xmlns:a16="http://schemas.microsoft.com/office/drawing/2014/main" val="4032926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Heces </a:t>
                      </a:r>
                      <a:endParaRPr lang="es-ES" dirty="0">
                        <a:effectLst/>
                      </a:endParaRPr>
                    </a:p>
                    <a:p>
                      <a:endParaRPr lang="es-ES" sz="1800" dirty="0">
                        <a:effectLst/>
                        <a:latin typeface="+mn-lt"/>
                      </a:endParaRPr>
                    </a:p>
                  </a:txBody>
                  <a:tcPr anchor="ctr"/>
                </a:tc>
                <a:tc>
                  <a:txBody>
                    <a:bodyPr/>
                    <a:lstStyle/>
                    <a:p>
                      <a:r>
                        <a:rPr lang="es-ES" sz="1800" kern="1200" dirty="0">
                          <a:solidFill>
                            <a:schemeClr val="dk1"/>
                          </a:solidFill>
                          <a:effectLst/>
                        </a:rPr>
                        <a:t>Contenedor </a:t>
                      </a:r>
                      <a:r>
                        <a:rPr lang="es-ES" sz="1800" kern="1200" dirty="0" err="1">
                          <a:solidFill>
                            <a:schemeClr val="dk1"/>
                          </a:solidFill>
                          <a:effectLst/>
                        </a:rPr>
                        <a:t>estéril</a:t>
                      </a:r>
                      <a:endParaRPr lang="es-ES" dirty="0">
                        <a:effectLst/>
                      </a:endParaRPr>
                    </a:p>
                  </a:txBody>
                  <a:tcPr anchor="ctr"/>
                </a:tc>
                <a:tc>
                  <a:txBody>
                    <a:bodyPr/>
                    <a:lstStyle/>
                    <a:p>
                      <a:r>
                        <a:rPr lang="es-ES" sz="1800" kern="1200" dirty="0">
                          <a:solidFill>
                            <a:schemeClr val="dk1"/>
                          </a:solidFill>
                          <a:effectLst/>
                        </a:rPr>
                        <a:t>Heces </a:t>
                      </a:r>
                      <a:r>
                        <a:rPr lang="es-ES" sz="1800" kern="1200" dirty="0" err="1">
                          <a:solidFill>
                            <a:schemeClr val="dk1"/>
                          </a:solidFill>
                          <a:effectLst/>
                        </a:rPr>
                        <a:t>líquidas</a:t>
                      </a:r>
                      <a:r>
                        <a:rPr lang="es-ES" sz="1800" kern="1200" dirty="0">
                          <a:solidFill>
                            <a:schemeClr val="dk1"/>
                          </a:solidFill>
                          <a:effectLst/>
                        </a:rPr>
                        <a:t> &gt;5 ml </a:t>
                      </a:r>
                      <a:endParaRPr lang="es-ES" dirty="0">
                        <a:effectLst/>
                      </a:endParaRPr>
                    </a:p>
                    <a:p>
                      <a:r>
                        <a:rPr lang="es-ES" sz="1800" kern="1200" dirty="0">
                          <a:solidFill>
                            <a:schemeClr val="dk1"/>
                          </a:solidFill>
                          <a:effectLst/>
                        </a:rPr>
                        <a:t>Heces formes &gt;2 g </a:t>
                      </a:r>
                      <a:endParaRPr lang="es-ES" dirty="0">
                        <a:effectLst/>
                      </a:endParaRPr>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Elegir la </a:t>
                      </a:r>
                      <a:r>
                        <a:rPr lang="es-ES" sz="1800" kern="1200" dirty="0" err="1">
                          <a:solidFill>
                            <a:schemeClr val="dk1"/>
                          </a:solidFill>
                          <a:effectLst/>
                        </a:rPr>
                        <a:t>porción</a:t>
                      </a:r>
                      <a:r>
                        <a:rPr lang="es-ES" sz="1800" kern="1200" dirty="0">
                          <a:solidFill>
                            <a:schemeClr val="dk1"/>
                          </a:solidFill>
                          <a:effectLst/>
                        </a:rPr>
                        <a:t> que presente sangre, moco o pus </a:t>
                      </a:r>
                      <a:endParaRPr lang="es-ES" dirty="0">
                        <a:effectLst/>
                      </a:endParaRPr>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No </a:t>
                      </a:r>
                      <a:r>
                        <a:rPr lang="es-ES" sz="1800" kern="1200" dirty="0" err="1">
                          <a:solidFill>
                            <a:schemeClr val="dk1"/>
                          </a:solidFill>
                          <a:effectLst/>
                        </a:rPr>
                        <a:t>útil</a:t>
                      </a:r>
                      <a:r>
                        <a:rPr lang="es-ES" sz="1800" kern="1200" dirty="0">
                          <a:solidFill>
                            <a:schemeClr val="dk1"/>
                          </a:solidFill>
                          <a:effectLst/>
                        </a:rPr>
                        <a:t> para cultivo de larvas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rgbClr val="FF0000"/>
                          </a:solidFill>
                          <a:effectLst/>
                        </a:rPr>
                        <a:t>No son útiles las heces formes</a:t>
                      </a:r>
                    </a:p>
                    <a:p>
                      <a:endParaRPr lang="es-ES" sz="1800" dirty="0">
                        <a:effectLst/>
                        <a:latin typeface="+mn-lt"/>
                      </a:endParaRPr>
                    </a:p>
                  </a:txBody>
                  <a:tcPr anchor="ctr"/>
                </a:tc>
                <a:extLst>
                  <a:ext uri="{0D108BD9-81ED-4DB2-BD59-A6C34878D82A}">
                    <a16:rowId xmlns:a16="http://schemas.microsoft.com/office/drawing/2014/main" val="3936927847"/>
                  </a:ext>
                </a:extLst>
              </a:tr>
            </a:tbl>
          </a:graphicData>
        </a:graphic>
      </p:graphicFrame>
    </p:spTree>
    <p:extLst>
      <p:ext uri="{BB962C8B-B14F-4D97-AF65-F5344CB8AC3E}">
        <p14:creationId xmlns:p14="http://schemas.microsoft.com/office/powerpoint/2010/main" val="406206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 genitourinarias y de ITS</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599933986"/>
              </p:ext>
            </p:extLst>
          </p:nvPr>
        </p:nvGraphicFramePr>
        <p:xfrm>
          <a:off x="838200" y="1825625"/>
          <a:ext cx="10515600" cy="329692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Exudado vaginal</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Torunda con MT en </a:t>
                      </a:r>
                      <a:endParaRPr lang="es-ES" dirty="0"/>
                    </a:p>
                    <a:p>
                      <a:r>
                        <a:rPr lang="es-ES" sz="1800" dirty="0">
                          <a:effectLst/>
                        </a:rPr>
                        <a:t>en gel</a:t>
                      </a:r>
                      <a:endParaRPr lang="es-ES" sz="1800" dirty="0">
                        <a:effectLst/>
                        <a:latin typeface="+mn-lt"/>
                      </a:endParaRPr>
                    </a:p>
                  </a:txBody>
                  <a:tcPr anchor="ctr"/>
                </a:tc>
                <a:tc>
                  <a:txBody>
                    <a:bodyPr/>
                    <a:lstStyle/>
                    <a:p>
                      <a:endParaRPr lang="es-ES" sz="1800" dirty="0">
                        <a:effectLst/>
                        <a:latin typeface="+mn-lt"/>
                      </a:endParaRPr>
                    </a:p>
                  </a:txBody>
                  <a:tcPr anchor="ctr"/>
                </a:tc>
                <a:tc>
                  <a:txBody>
                    <a:bodyPr/>
                    <a:lstStyle/>
                    <a:p>
                      <a:r>
                        <a:rPr lang="es-ES" sz="1800" dirty="0">
                          <a:effectLst/>
                        </a:rPr>
                        <a:t>Fondo de saco vaginal posterior  (usar espéculo)</a:t>
                      </a:r>
                      <a:endParaRPr lang="es-ES" sz="1800" dirty="0">
                        <a:effectLst/>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rgbClr val="FF0000"/>
                          </a:solidFill>
                          <a:effectLst/>
                        </a:rPr>
                        <a:t>Para cultivo bacteriano 2 torundas (una para estudio </a:t>
                      </a:r>
                      <a:r>
                        <a:rPr lang="es-ES" sz="1800" kern="1200" dirty="0" err="1">
                          <a:solidFill>
                            <a:srgbClr val="FF0000"/>
                          </a:solidFill>
                          <a:effectLst/>
                        </a:rPr>
                        <a:t>microscópico</a:t>
                      </a:r>
                      <a:r>
                        <a:rPr lang="es-ES" sz="1800" kern="1200" dirty="0">
                          <a:solidFill>
                            <a:srgbClr val="FF0000"/>
                          </a:solidFill>
                          <a:effectLst/>
                        </a:rPr>
                        <a:t>) </a:t>
                      </a:r>
                    </a:p>
                    <a:p>
                      <a:endParaRPr lang="es-ES" sz="1800" dirty="0">
                        <a:effectLst/>
                        <a:latin typeface="+mn-lt"/>
                      </a:endParaRPr>
                    </a:p>
                  </a:txBody>
                  <a:tcPr anchor="ctr"/>
                </a:tc>
                <a:extLst>
                  <a:ext uri="{0D108BD9-81ED-4DB2-BD59-A6C34878D82A}">
                    <a16:rowId xmlns:a16="http://schemas.microsoft.com/office/drawing/2014/main" val="4032926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Exudado endocervical </a:t>
                      </a:r>
                      <a:endParaRPr lang="es-ES" dirty="0">
                        <a:effectLst/>
                      </a:endParaRPr>
                    </a:p>
                  </a:txBody>
                  <a:tcPr anchor="ctr"/>
                </a:tc>
                <a:tc>
                  <a:txBody>
                    <a:bodyPr/>
                    <a:lstStyle/>
                    <a:p>
                      <a:r>
                        <a:rPr lang="es-ES" sz="1800" kern="1200" dirty="0">
                          <a:solidFill>
                            <a:schemeClr val="dk1"/>
                          </a:solidFill>
                          <a:effectLst/>
                        </a:rPr>
                        <a:t>Torunda con MT en gel</a:t>
                      </a:r>
                    </a:p>
                    <a:p>
                      <a:endParaRPr lang="es-ES" dirty="0">
                        <a:effectLst/>
                      </a:endParaRPr>
                    </a:p>
                    <a:p>
                      <a:r>
                        <a:rPr lang="es-ES" sz="1800" kern="1200" dirty="0">
                          <a:solidFill>
                            <a:schemeClr val="dk1"/>
                          </a:solidFill>
                          <a:effectLst/>
                        </a:rPr>
                        <a:t>Torunda en MT con </a:t>
                      </a:r>
                      <a:r>
                        <a:rPr lang="es-ES" sz="1800" kern="1200" dirty="0" err="1">
                          <a:solidFill>
                            <a:schemeClr val="dk1"/>
                          </a:solidFill>
                          <a:effectLst/>
                        </a:rPr>
                        <a:t>carbón</a:t>
                      </a:r>
                      <a:br>
                        <a:rPr lang="es-ES" sz="1800" kern="1200" dirty="0">
                          <a:solidFill>
                            <a:schemeClr val="dk1"/>
                          </a:solidFill>
                          <a:effectLst/>
                        </a:rPr>
                      </a:br>
                      <a:r>
                        <a:rPr lang="es-ES" sz="1800" kern="1200" dirty="0">
                          <a:solidFill>
                            <a:schemeClr val="dk1"/>
                          </a:solidFill>
                          <a:effectLst/>
                        </a:rPr>
                        <a:t>(N. </a:t>
                      </a:r>
                      <a:r>
                        <a:rPr lang="es-ES" sz="1800" kern="1200" dirty="0" err="1">
                          <a:solidFill>
                            <a:schemeClr val="dk1"/>
                          </a:solidFill>
                          <a:effectLst/>
                        </a:rPr>
                        <a:t>gonorrhoeae</a:t>
                      </a:r>
                      <a:r>
                        <a:rPr lang="es-ES" sz="1800" kern="1200" dirty="0">
                          <a:solidFill>
                            <a:schemeClr val="dk1"/>
                          </a:solidFill>
                          <a:effectLst/>
                        </a:rPr>
                        <a:t>) </a:t>
                      </a:r>
                      <a:endParaRPr lang="es-ES" dirty="0">
                        <a:effectLst/>
                      </a:endParaRPr>
                    </a:p>
                  </a:txBody>
                  <a:tcPr anchor="ctr"/>
                </a:tc>
                <a:tc>
                  <a:txBody>
                    <a:bodyPr/>
                    <a:lstStyle/>
                    <a:p>
                      <a:endParaRPr lang="es-ES" sz="1800" dirty="0">
                        <a:effectLst/>
                        <a:latin typeface="+mn-lt"/>
                      </a:endParaRPr>
                    </a:p>
                  </a:txBody>
                  <a:tcPr anchor="ctr"/>
                </a:tc>
                <a:tc>
                  <a:txBody>
                    <a:bodyPr/>
                    <a:lstStyle/>
                    <a:p>
                      <a:r>
                        <a:rPr lang="es-ES" sz="1800" kern="1200" dirty="0">
                          <a:solidFill>
                            <a:schemeClr val="dk1"/>
                          </a:solidFill>
                          <a:effectLst/>
                        </a:rPr>
                        <a:t>Recoger la muestra con </a:t>
                      </a:r>
                      <a:r>
                        <a:rPr lang="es-ES" sz="1800" kern="1200" dirty="0" err="1">
                          <a:solidFill>
                            <a:schemeClr val="dk1"/>
                          </a:solidFill>
                          <a:effectLst/>
                        </a:rPr>
                        <a:t>espéculo</a:t>
                      </a:r>
                      <a:r>
                        <a:rPr lang="es-ES" sz="1800" kern="1200" dirty="0">
                          <a:solidFill>
                            <a:schemeClr val="dk1"/>
                          </a:solidFill>
                          <a:effectLst/>
                        </a:rPr>
                        <a:t>. </a:t>
                      </a:r>
                    </a:p>
                    <a:p>
                      <a:endParaRPr lang="es-ES" dirty="0">
                        <a:effectLst/>
                      </a:endParaRPr>
                    </a:p>
                    <a:p>
                      <a:r>
                        <a:rPr lang="es-ES" sz="1800" kern="1200" dirty="0">
                          <a:solidFill>
                            <a:srgbClr val="FF0000"/>
                          </a:solidFill>
                          <a:effectLst/>
                        </a:rPr>
                        <a:t>Retirar el exceso de moco y rotar en </a:t>
                      </a:r>
                      <a:r>
                        <a:rPr lang="es-ES" sz="1800" kern="1200" dirty="0" err="1">
                          <a:solidFill>
                            <a:srgbClr val="FF0000"/>
                          </a:solidFill>
                          <a:effectLst/>
                        </a:rPr>
                        <a:t>endocervix</a:t>
                      </a:r>
                      <a:r>
                        <a:rPr lang="es-ES" sz="1800" kern="1200" dirty="0">
                          <a:solidFill>
                            <a:srgbClr val="FF0000"/>
                          </a:solidFill>
                          <a:effectLst/>
                        </a:rPr>
                        <a:t> </a:t>
                      </a:r>
                      <a:endParaRPr lang="es-ES" dirty="0">
                        <a:solidFill>
                          <a:srgbClr val="FF0000"/>
                        </a:solidFill>
                        <a:effectLst/>
                      </a:endParaRPr>
                    </a:p>
                    <a:p>
                      <a:endParaRPr lang="es-ES" sz="1800" dirty="0">
                        <a:effectLst/>
                        <a:latin typeface="+mn-lt"/>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Para cultivo bacteriano 2 torundas (una para estudio </a:t>
                      </a:r>
                      <a:r>
                        <a:rPr lang="es-ES" sz="1800" kern="1200" dirty="0" err="1">
                          <a:solidFill>
                            <a:schemeClr val="dk1"/>
                          </a:solidFill>
                          <a:effectLst/>
                          <a:latin typeface="+mn-lt"/>
                          <a:ea typeface="+mn-ea"/>
                          <a:cs typeface="+mn-cs"/>
                        </a:rPr>
                        <a:t>microscópico</a:t>
                      </a:r>
                      <a:r>
                        <a:rPr lang="es-ES" sz="1800" kern="1200" dirty="0">
                          <a:solidFill>
                            <a:schemeClr val="dk1"/>
                          </a:solidFill>
                          <a:effectLst/>
                          <a:latin typeface="+mn-lt"/>
                          <a:ea typeface="+mn-ea"/>
                          <a:cs typeface="+mn-cs"/>
                        </a:rPr>
                        <a:t>) </a:t>
                      </a:r>
                      <a:endParaRPr lang="es-ES" dirty="0">
                        <a:effectLst/>
                      </a:endParaRPr>
                    </a:p>
                    <a:p>
                      <a:endParaRPr lang="es-ES" sz="1800" dirty="0">
                        <a:effectLst/>
                        <a:latin typeface="+mn-lt"/>
                      </a:endParaRPr>
                    </a:p>
                  </a:txBody>
                  <a:tcPr anchor="ctr"/>
                </a:tc>
                <a:extLst>
                  <a:ext uri="{0D108BD9-81ED-4DB2-BD59-A6C34878D82A}">
                    <a16:rowId xmlns:a16="http://schemas.microsoft.com/office/drawing/2014/main" val="3936927847"/>
                  </a:ext>
                </a:extLst>
              </a:tr>
            </a:tbl>
          </a:graphicData>
        </a:graphic>
      </p:graphicFrame>
    </p:spTree>
    <p:extLst>
      <p:ext uri="{BB962C8B-B14F-4D97-AF65-F5344CB8AC3E}">
        <p14:creationId xmlns:p14="http://schemas.microsoft.com/office/powerpoint/2010/main" val="69908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 genitourinarias y de ITS</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3502001100"/>
              </p:ext>
            </p:extLst>
          </p:nvPr>
        </p:nvGraphicFramePr>
        <p:xfrm>
          <a:off x="838200" y="1825625"/>
          <a:ext cx="10515600" cy="393700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Exudado uretral</a:t>
                      </a:r>
                      <a:endParaRPr lang="es-ES" dirty="0">
                        <a:effectLst/>
                      </a:endParaRPr>
                    </a:p>
                  </a:txBody>
                  <a:tcPr anchor="ctr"/>
                </a:tc>
                <a:tc>
                  <a:txBody>
                    <a:bodyPr/>
                    <a:lstStyle/>
                    <a:p>
                      <a:pPr algn="l"/>
                      <a:r>
                        <a:rPr lang="es-ES" sz="1800" kern="1200" dirty="0">
                          <a:solidFill>
                            <a:schemeClr val="dk1"/>
                          </a:solidFill>
                          <a:effectLst/>
                        </a:rPr>
                        <a:t>Torunda con MT en gel</a:t>
                      </a:r>
                    </a:p>
                    <a:p>
                      <a:pPr algn="l"/>
                      <a:endParaRPr lang="es-ES" dirty="0">
                        <a:effectLst/>
                      </a:endParaRPr>
                    </a:p>
                    <a:p>
                      <a:pPr algn="l"/>
                      <a:r>
                        <a:rPr lang="es-ES" sz="1800" kern="1200" dirty="0">
                          <a:solidFill>
                            <a:schemeClr val="dk1"/>
                          </a:solidFill>
                          <a:effectLst/>
                        </a:rPr>
                        <a:t>Torunda en MT con </a:t>
                      </a:r>
                      <a:r>
                        <a:rPr lang="es-ES" sz="1800" kern="1200" dirty="0" err="1">
                          <a:solidFill>
                            <a:schemeClr val="dk1"/>
                          </a:solidFill>
                          <a:effectLst/>
                        </a:rPr>
                        <a:t>carbón</a:t>
                      </a:r>
                      <a:br>
                        <a:rPr lang="es-ES" sz="1800" kern="1200" dirty="0">
                          <a:solidFill>
                            <a:schemeClr val="dk1"/>
                          </a:solidFill>
                          <a:effectLst/>
                        </a:rPr>
                      </a:br>
                      <a:r>
                        <a:rPr lang="es-ES" sz="1800" kern="1200" dirty="0">
                          <a:solidFill>
                            <a:schemeClr val="dk1"/>
                          </a:solidFill>
                          <a:effectLst/>
                        </a:rPr>
                        <a:t>(N. </a:t>
                      </a:r>
                      <a:r>
                        <a:rPr lang="es-ES" sz="1800" kern="1200" dirty="0" err="1">
                          <a:solidFill>
                            <a:schemeClr val="dk1"/>
                          </a:solidFill>
                          <a:effectLst/>
                        </a:rPr>
                        <a:t>gonorrhoeae</a:t>
                      </a:r>
                      <a:r>
                        <a:rPr lang="es-ES" sz="1800" kern="1200" dirty="0">
                          <a:solidFill>
                            <a:schemeClr val="dk1"/>
                          </a:solidFill>
                          <a:effectLst/>
                        </a:rPr>
                        <a:t>)</a:t>
                      </a:r>
                      <a:endParaRPr lang="es-ES" dirty="0">
                        <a:effectLst/>
                      </a:endParaRPr>
                    </a:p>
                  </a:txBody>
                  <a:tcPr anchor="ctr"/>
                </a:tc>
                <a:tc>
                  <a:txBody>
                    <a:bodyPr/>
                    <a:lstStyle/>
                    <a:p>
                      <a:endParaRPr lang="es-ES" sz="1800" dirty="0">
                        <a:effectLst/>
                        <a:latin typeface="+mn-lt"/>
                      </a:endParaRPr>
                    </a:p>
                  </a:txBody>
                  <a:tcPr anchor="ctr"/>
                </a:tc>
                <a:tc>
                  <a:txBody>
                    <a:bodyPr/>
                    <a:lstStyle/>
                    <a:p>
                      <a:r>
                        <a:rPr lang="es-ES" sz="1800" kern="1200" dirty="0">
                          <a:solidFill>
                            <a:srgbClr val="FF0000"/>
                          </a:solidFill>
                          <a:effectLst/>
                        </a:rPr>
                        <a:t>Recoger la muestra como </a:t>
                      </a:r>
                      <a:r>
                        <a:rPr lang="es-ES" sz="1800" kern="1200" dirty="0" err="1">
                          <a:solidFill>
                            <a:srgbClr val="FF0000"/>
                          </a:solidFill>
                          <a:effectLst/>
                        </a:rPr>
                        <a:t>mínimo</a:t>
                      </a:r>
                      <a:r>
                        <a:rPr lang="es-ES" sz="1800" kern="1200" dirty="0">
                          <a:solidFill>
                            <a:srgbClr val="FF0000"/>
                          </a:solidFill>
                          <a:effectLst/>
                        </a:rPr>
                        <a:t> 1-2 horas </a:t>
                      </a:r>
                      <a:r>
                        <a:rPr lang="es-ES" sz="1800" kern="1200" dirty="0" err="1">
                          <a:solidFill>
                            <a:srgbClr val="FF0000"/>
                          </a:solidFill>
                          <a:effectLst/>
                        </a:rPr>
                        <a:t>después</a:t>
                      </a:r>
                      <a:r>
                        <a:rPr lang="es-ES" sz="1800" kern="1200" dirty="0">
                          <a:solidFill>
                            <a:srgbClr val="FF0000"/>
                          </a:solidFill>
                          <a:effectLst/>
                        </a:rPr>
                        <a:t> de la </a:t>
                      </a:r>
                      <a:r>
                        <a:rPr lang="es-ES" sz="1800" kern="1200" dirty="0" err="1">
                          <a:solidFill>
                            <a:srgbClr val="FF0000"/>
                          </a:solidFill>
                          <a:effectLst/>
                        </a:rPr>
                        <a:t>última</a:t>
                      </a:r>
                      <a:r>
                        <a:rPr lang="es-ES" sz="1800" kern="1200" dirty="0">
                          <a:solidFill>
                            <a:srgbClr val="FF0000"/>
                          </a:solidFill>
                          <a:effectLst/>
                        </a:rPr>
                        <a:t> </a:t>
                      </a:r>
                      <a:r>
                        <a:rPr lang="es-ES" sz="1800" kern="1200" dirty="0" err="1">
                          <a:solidFill>
                            <a:srgbClr val="FF0000"/>
                          </a:solidFill>
                          <a:effectLst/>
                        </a:rPr>
                        <a:t>micción</a:t>
                      </a:r>
                      <a:endParaRPr lang="es-ES" dirty="0">
                        <a:solidFill>
                          <a:srgbClr val="FF0000"/>
                        </a:solidFill>
                        <a:effectLst/>
                      </a:endParaRPr>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rgbClr val="FF0000"/>
                          </a:solidFill>
                          <a:effectLst/>
                        </a:rPr>
                        <a:t>Para cultivo bacteriano 2 torundas (una para estudio </a:t>
                      </a:r>
                      <a:r>
                        <a:rPr lang="es-ES" sz="1800" kern="1200" dirty="0" err="1">
                          <a:solidFill>
                            <a:srgbClr val="FF0000"/>
                          </a:solidFill>
                          <a:effectLst/>
                        </a:rPr>
                        <a:t>microscópico</a:t>
                      </a:r>
                      <a:endParaRPr lang="es-ES" dirty="0">
                        <a:solidFill>
                          <a:srgbClr val="FF0000"/>
                        </a:solidFill>
                        <a:effectLst/>
                      </a:endParaRPr>
                    </a:p>
                    <a:p>
                      <a:endParaRPr lang="es-ES" sz="1800" dirty="0">
                        <a:effectLst/>
                        <a:latin typeface="+mn-lt"/>
                      </a:endParaRPr>
                    </a:p>
                  </a:txBody>
                  <a:tcPr anchor="ctr"/>
                </a:tc>
                <a:extLst>
                  <a:ext uri="{0D108BD9-81ED-4DB2-BD59-A6C34878D82A}">
                    <a16:rowId xmlns:a16="http://schemas.microsoft.com/office/drawing/2014/main" val="3936927847"/>
                  </a:ext>
                </a:extLst>
              </a:tr>
              <a:tr h="370840">
                <a:tc>
                  <a:txBody>
                    <a:bodyPr/>
                    <a:lstStyle/>
                    <a:p>
                      <a:r>
                        <a:rPr lang="es-ES" sz="1800" b="1" kern="1200" dirty="0">
                          <a:solidFill>
                            <a:schemeClr val="dk1"/>
                          </a:solidFill>
                          <a:effectLst/>
                        </a:rPr>
                        <a:t>Exudado balano prepucial </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Torunda con MT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Recoger del surco balanoprepucial </a:t>
                      </a:r>
                      <a:endParaRPr lang="es-ES" dirty="0"/>
                    </a:p>
                  </a:txBody>
                  <a:tcPr anchor="ctr"/>
                </a:tc>
                <a:tc>
                  <a:txBody>
                    <a:bodyPr/>
                    <a:lstStyle/>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extLst>
                  <a:ext uri="{0D108BD9-81ED-4DB2-BD59-A6C34878D82A}">
                    <a16:rowId xmlns:a16="http://schemas.microsoft.com/office/drawing/2014/main" val="18120142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err="1">
                          <a:solidFill>
                            <a:schemeClr val="dk1"/>
                          </a:solidFill>
                          <a:effectLst/>
                        </a:rPr>
                        <a:t>Secreción</a:t>
                      </a:r>
                      <a:br>
                        <a:rPr lang="es-ES" sz="1800" b="1" kern="1200" dirty="0">
                          <a:solidFill>
                            <a:schemeClr val="dk1"/>
                          </a:solidFill>
                          <a:effectLst/>
                        </a:rPr>
                      </a:br>
                      <a:r>
                        <a:rPr lang="es-ES" sz="1800" b="1" kern="1200" dirty="0" err="1">
                          <a:solidFill>
                            <a:schemeClr val="dk1"/>
                          </a:solidFill>
                          <a:effectLst/>
                        </a:rPr>
                        <a:t>prostática</a:t>
                      </a:r>
                      <a:r>
                        <a:rPr lang="es-ES" sz="1800" b="1" kern="1200" dirty="0">
                          <a:solidFill>
                            <a:schemeClr val="dk1"/>
                          </a:solidFill>
                          <a:effectLst/>
                        </a:rPr>
                        <a:t> o en</a:t>
                      </a:r>
                      <a:br>
                        <a:rPr lang="es-ES" sz="1800" b="1" kern="1200" dirty="0">
                          <a:solidFill>
                            <a:schemeClr val="dk1"/>
                          </a:solidFill>
                          <a:effectLst/>
                        </a:rPr>
                      </a:br>
                      <a:r>
                        <a:rPr lang="es-ES" sz="1800" b="1" kern="1200" dirty="0">
                          <a:solidFill>
                            <a:schemeClr val="dk1"/>
                          </a:solidFill>
                          <a:effectLst/>
                        </a:rPr>
                        <a:t>su defecto</a:t>
                      </a:r>
                      <a:br>
                        <a:rPr lang="es-ES" sz="1800" b="1" kern="1200" dirty="0">
                          <a:solidFill>
                            <a:schemeClr val="dk1"/>
                          </a:solidFill>
                          <a:effectLst/>
                        </a:rPr>
                      </a:br>
                      <a:r>
                        <a:rPr lang="es-ES" sz="1800" b="1" kern="1200" dirty="0">
                          <a:solidFill>
                            <a:schemeClr val="dk1"/>
                          </a:solidFill>
                          <a:effectLst/>
                        </a:rPr>
                        <a:t>semen</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Contenedor </a:t>
                      </a:r>
                      <a:r>
                        <a:rPr lang="es-ES" sz="1800" kern="1200" dirty="0" err="1">
                          <a:solidFill>
                            <a:schemeClr val="dk1"/>
                          </a:solidFill>
                          <a:effectLst/>
                        </a:rPr>
                        <a:t>estéril</a:t>
                      </a:r>
                      <a:r>
                        <a:rPr lang="es-ES" sz="1800" kern="1200" dirty="0">
                          <a:solidFill>
                            <a:schemeClr val="dk1"/>
                          </a:solidFill>
                          <a:effectLst/>
                        </a:rPr>
                        <a: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chemeClr val="dk1"/>
                          </a:solidFill>
                          <a:effectLst/>
                        </a:rPr>
                        <a:t>Más</a:t>
                      </a:r>
                      <a:r>
                        <a:rPr lang="es-ES" sz="1800" kern="1200" dirty="0">
                          <a:solidFill>
                            <a:schemeClr val="dk1"/>
                          </a:solidFill>
                          <a:effectLst/>
                        </a:rPr>
                        <a:t> de 1 ml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Tras masaje </a:t>
                      </a:r>
                      <a:r>
                        <a:rPr lang="es-ES" sz="1800" kern="1200" dirty="0" err="1">
                          <a:solidFill>
                            <a:schemeClr val="dk1"/>
                          </a:solidFill>
                          <a:effectLst/>
                        </a:rPr>
                        <a:t>prostático</a:t>
                      </a:r>
                      <a:r>
                        <a:rPr lang="es-ES" sz="1800" kern="1200" dirty="0">
                          <a:solidFill>
                            <a:schemeClr val="dk1"/>
                          </a:solidFill>
                          <a:effectLst/>
                        </a:rPr>
                        <a:t> o </a:t>
                      </a:r>
                      <a:r>
                        <a:rPr lang="es-ES" sz="1800" kern="1200" dirty="0" err="1">
                          <a:solidFill>
                            <a:schemeClr val="dk1"/>
                          </a:solidFill>
                          <a:effectLst/>
                        </a:rPr>
                        <a:t>eyaculación</a:t>
                      </a:r>
                      <a:r>
                        <a:rPr lang="es-ES" sz="1800" kern="1200" dirty="0">
                          <a:solidFill>
                            <a:schemeClr val="dk1"/>
                          </a:solidFill>
                          <a:effectLst/>
                        </a:rPr>
                        <a: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rgbClr val="FF0000"/>
                          </a:solidFill>
                          <a:effectLst/>
                        </a:rPr>
                        <a:t>Acompañar</a:t>
                      </a:r>
                      <a:r>
                        <a:rPr lang="es-ES" sz="1800" kern="1200" dirty="0">
                          <a:solidFill>
                            <a:srgbClr val="FF0000"/>
                          </a:solidFill>
                          <a:effectLst/>
                        </a:rPr>
                        <a:t> este estudio de orina pre y post masaje </a:t>
                      </a:r>
                      <a:r>
                        <a:rPr lang="es-ES" sz="1800" kern="1200" dirty="0" err="1">
                          <a:solidFill>
                            <a:srgbClr val="FF0000"/>
                          </a:solidFill>
                          <a:effectLst/>
                        </a:rPr>
                        <a:t>prostático</a:t>
                      </a:r>
                      <a:r>
                        <a:rPr lang="es-ES" sz="1800" kern="1200" dirty="0">
                          <a:solidFill>
                            <a:srgbClr val="FF0000"/>
                          </a:solidFill>
                          <a:effectLst/>
                        </a:rPr>
                        <a:t> </a:t>
                      </a:r>
                      <a:endParaRPr lang="es-ES" dirty="0">
                        <a:solidFill>
                          <a:srgbClr val="FF0000"/>
                        </a:solidFill>
                      </a:endParaRPr>
                    </a:p>
                  </a:txBody>
                  <a:tcPr anchor="ctr"/>
                </a:tc>
                <a:extLst>
                  <a:ext uri="{0D108BD9-81ED-4DB2-BD59-A6C34878D82A}">
                    <a16:rowId xmlns:a16="http://schemas.microsoft.com/office/drawing/2014/main" val="2613705641"/>
                  </a:ext>
                </a:extLst>
              </a:tr>
            </a:tbl>
          </a:graphicData>
        </a:graphic>
      </p:graphicFrame>
    </p:spTree>
    <p:extLst>
      <p:ext uri="{BB962C8B-B14F-4D97-AF65-F5344CB8AC3E}">
        <p14:creationId xmlns:p14="http://schemas.microsoft.com/office/powerpoint/2010/main" val="158545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479C10-66BF-931C-988B-9B08E6B6BE61}"/>
              </a:ext>
            </a:extLst>
          </p:cNvPr>
          <p:cNvSpPr>
            <a:spLocks noGrp="1"/>
          </p:cNvSpPr>
          <p:nvPr>
            <p:ph type="title"/>
          </p:nvPr>
        </p:nvSpPr>
        <p:spPr>
          <a:xfrm>
            <a:off x="841248" y="256032"/>
            <a:ext cx="10506456" cy="1014984"/>
          </a:xfrm>
        </p:spPr>
        <p:txBody>
          <a:bodyPr anchor="b">
            <a:normAutofit/>
          </a:bodyPr>
          <a:lstStyle/>
          <a:p>
            <a:r>
              <a:rPr lang="es-ES" b="1" dirty="0"/>
              <a:t>Introducción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1D254311-EF2F-FB37-B787-589CA279C930}"/>
              </a:ext>
            </a:extLst>
          </p:cNvPr>
          <p:cNvGraphicFramePr>
            <a:graphicFrameLocks noGrp="1"/>
          </p:cNvGraphicFramePr>
          <p:nvPr>
            <p:ph idx="1"/>
            <p:extLst>
              <p:ext uri="{D42A27DB-BD31-4B8C-83A1-F6EECF244321}">
                <p14:modId xmlns:p14="http://schemas.microsoft.com/office/powerpoint/2010/main" val="31786697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68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 del sistema nervioso central</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934512604"/>
              </p:ext>
            </p:extLst>
          </p:nvPr>
        </p:nvGraphicFramePr>
        <p:xfrm>
          <a:off x="838200" y="1825625"/>
          <a:ext cx="10515600" cy="320548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r>
                        <a:rPr lang="es-ES" sz="1800" b="1" dirty="0">
                          <a:effectLst/>
                        </a:rPr>
                        <a:t>LCR </a:t>
                      </a:r>
                      <a:endParaRPr lang="es-ES" sz="1800" dirty="0">
                        <a:effectLst/>
                        <a:latin typeface="+mn-lt"/>
                      </a:endParaRPr>
                    </a:p>
                  </a:txBody>
                  <a:tcPr anchor="ctr"/>
                </a:tc>
                <a:tc>
                  <a:txBody>
                    <a:bodyPr/>
                    <a:lstStyle/>
                    <a:p>
                      <a:r>
                        <a:rPr lang="es-ES" sz="1800" dirty="0">
                          <a:effectLst/>
                        </a:rPr>
                        <a:t>Contenedor </a:t>
                      </a:r>
                      <a:r>
                        <a:rPr lang="es-ES" sz="1800" dirty="0" err="1">
                          <a:effectLst/>
                        </a:rPr>
                        <a:t>estéril</a:t>
                      </a:r>
                      <a:r>
                        <a:rPr lang="es-ES" sz="1800" dirty="0">
                          <a:effectLst/>
                        </a:rPr>
                        <a:t> </a:t>
                      </a:r>
                      <a:endParaRPr lang="es-ES" sz="1800" dirty="0">
                        <a:effectLst/>
                        <a:latin typeface="+mn-lt"/>
                      </a:endParaRPr>
                    </a:p>
                  </a:txBody>
                  <a:tcPr anchor="ctr"/>
                </a:tc>
                <a:tc>
                  <a:txBody>
                    <a:bodyPr/>
                    <a:lstStyle/>
                    <a:p>
                      <a:r>
                        <a:rPr lang="es-ES" sz="1800" dirty="0">
                          <a:solidFill>
                            <a:srgbClr val="FF0000"/>
                          </a:solidFill>
                          <a:effectLst/>
                        </a:rPr>
                        <a:t>El que se pueda obtener </a:t>
                      </a:r>
                    </a:p>
                    <a:p>
                      <a:endParaRPr lang="es-ES" sz="1800" dirty="0">
                        <a:effectLst/>
                      </a:endParaRPr>
                    </a:p>
                    <a:p>
                      <a:r>
                        <a:rPr lang="es-ES" sz="1800" dirty="0">
                          <a:effectLst/>
                        </a:rPr>
                        <a:t>1 ml para cultivo de bacterias, </a:t>
                      </a:r>
                      <a:r>
                        <a:rPr lang="es-ES" sz="1800" dirty="0" err="1">
                          <a:effectLst/>
                        </a:rPr>
                        <a:t>serología</a:t>
                      </a:r>
                      <a:r>
                        <a:rPr lang="es-ES" sz="1800" dirty="0">
                          <a:effectLst/>
                        </a:rPr>
                        <a:t> y </a:t>
                      </a:r>
                      <a:r>
                        <a:rPr lang="es-ES" sz="1800" dirty="0" err="1">
                          <a:effectLst/>
                        </a:rPr>
                        <a:t>biología</a:t>
                      </a:r>
                      <a:r>
                        <a:rPr lang="es-ES" sz="1800" dirty="0">
                          <a:effectLst/>
                        </a:rPr>
                        <a:t> molecular</a:t>
                      </a:r>
                    </a:p>
                    <a:p>
                      <a:r>
                        <a:rPr lang="es-ES" sz="1800" dirty="0">
                          <a:effectLst/>
                        </a:rPr>
                        <a:t> </a:t>
                      </a:r>
                    </a:p>
                    <a:p>
                      <a:r>
                        <a:rPr lang="es-ES" sz="1800" dirty="0">
                          <a:effectLst/>
                        </a:rPr>
                        <a:t>2 ml para hongos, micobacterias virus y </a:t>
                      </a:r>
                      <a:r>
                        <a:rPr lang="es-ES" sz="1800" dirty="0" err="1">
                          <a:effectLst/>
                        </a:rPr>
                        <a:t>parásitos</a:t>
                      </a:r>
                      <a:r>
                        <a:rPr lang="es-ES" sz="1800" dirty="0">
                          <a:effectLst/>
                        </a:rPr>
                        <a:t> </a:t>
                      </a:r>
                      <a:endParaRPr lang="es-ES" sz="1800" dirty="0">
                        <a:effectLst/>
                        <a:latin typeface="+mn-lt"/>
                      </a:endParaRPr>
                    </a:p>
                  </a:txBody>
                  <a:tcPr anchor="ctr"/>
                </a:tc>
                <a:tc>
                  <a:txBody>
                    <a:bodyPr/>
                    <a:lstStyle/>
                    <a:p>
                      <a:r>
                        <a:rPr lang="es-ES" sz="1800" dirty="0" err="1">
                          <a:effectLst/>
                        </a:rPr>
                        <a:t>Extracción</a:t>
                      </a:r>
                      <a:r>
                        <a:rPr lang="es-ES" sz="1800" dirty="0">
                          <a:effectLst/>
                        </a:rPr>
                        <a:t> </a:t>
                      </a:r>
                      <a:r>
                        <a:rPr lang="es-ES" sz="1800" dirty="0" err="1">
                          <a:effectLst/>
                        </a:rPr>
                        <a:t>aséptica</a:t>
                      </a:r>
                      <a:r>
                        <a:rPr lang="es-ES" sz="1800" dirty="0">
                          <a:effectLst/>
                        </a:rPr>
                        <a:t> tras </a:t>
                      </a:r>
                      <a:r>
                        <a:rPr lang="es-ES" sz="1800" dirty="0" err="1">
                          <a:effectLst/>
                        </a:rPr>
                        <a:t>punción</a:t>
                      </a:r>
                      <a:r>
                        <a:rPr lang="es-ES" sz="1800" dirty="0">
                          <a:effectLst/>
                        </a:rPr>
                        <a:t> lumbar </a:t>
                      </a:r>
                    </a:p>
                    <a:p>
                      <a:endParaRPr lang="es-ES" sz="1800" dirty="0">
                        <a:effectLst/>
                      </a:endParaRPr>
                    </a:p>
                    <a:p>
                      <a:r>
                        <a:rPr lang="es-ES" sz="1800" dirty="0">
                          <a:effectLst/>
                        </a:rPr>
                        <a:t>Derivaciones externas Derivaciones internas </a:t>
                      </a:r>
                      <a:endParaRPr lang="es-ES" sz="1800" dirty="0">
                        <a:effectLst/>
                        <a:latin typeface="+mn-lt"/>
                      </a:endParaRPr>
                    </a:p>
                  </a:txBody>
                  <a:tcPr anchor="ctr"/>
                </a:tc>
                <a:tc>
                  <a:txBody>
                    <a:bodyPr/>
                    <a:lstStyle/>
                    <a:p>
                      <a:r>
                        <a:rPr lang="es-ES" sz="1800" dirty="0">
                          <a:solidFill>
                            <a:srgbClr val="FF0000"/>
                          </a:solidFill>
                          <a:effectLst/>
                        </a:rPr>
                        <a:t>Aspecto </a:t>
                      </a:r>
                      <a:r>
                        <a:rPr lang="es-ES" sz="1800" dirty="0" err="1">
                          <a:solidFill>
                            <a:srgbClr val="FF0000"/>
                          </a:solidFill>
                          <a:effectLst/>
                        </a:rPr>
                        <a:t>más</a:t>
                      </a:r>
                      <a:r>
                        <a:rPr lang="es-ES" sz="1800" dirty="0">
                          <a:solidFill>
                            <a:srgbClr val="FF0000"/>
                          </a:solidFill>
                          <a:effectLst/>
                        </a:rPr>
                        <a:t> turbio o el </a:t>
                      </a:r>
                      <a:r>
                        <a:rPr lang="es-ES" sz="1800" dirty="0" err="1">
                          <a:solidFill>
                            <a:srgbClr val="FF0000"/>
                          </a:solidFill>
                          <a:effectLst/>
                        </a:rPr>
                        <a:t>extraído</a:t>
                      </a:r>
                      <a:r>
                        <a:rPr lang="es-ES" sz="1800" dirty="0">
                          <a:solidFill>
                            <a:srgbClr val="FF0000"/>
                          </a:solidFill>
                          <a:effectLst/>
                        </a:rPr>
                        <a:t> en segundo lugar </a:t>
                      </a:r>
                      <a:endParaRPr lang="es-ES" sz="1800" dirty="0">
                        <a:solidFill>
                          <a:srgbClr val="FF0000"/>
                        </a:solidFill>
                        <a:effectLst/>
                        <a:latin typeface="+mn-lt"/>
                      </a:endParaRPr>
                    </a:p>
                  </a:txBody>
                  <a:tcPr anchor="ctr"/>
                </a:tc>
                <a:extLst>
                  <a:ext uri="{0D108BD9-81ED-4DB2-BD59-A6C34878D82A}">
                    <a16:rowId xmlns:a16="http://schemas.microsoft.com/office/drawing/2014/main" val="4032926811"/>
                  </a:ext>
                </a:extLst>
              </a:tr>
            </a:tbl>
          </a:graphicData>
        </a:graphic>
      </p:graphicFrame>
    </p:spTree>
    <p:extLst>
      <p:ext uri="{BB962C8B-B14F-4D97-AF65-F5344CB8AC3E}">
        <p14:creationId xmlns:p14="http://schemas.microsoft.com/office/powerpoint/2010/main" val="389370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 de piel y tejidos blandos</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1113064322"/>
              </p:ext>
            </p:extLst>
          </p:nvPr>
        </p:nvGraphicFramePr>
        <p:xfrm>
          <a:off x="838200" y="1825625"/>
          <a:ext cx="10515600" cy="338836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r>
                        <a:rPr lang="es-ES" sz="1800" b="1" kern="1200" dirty="0">
                          <a:solidFill>
                            <a:schemeClr val="dk1"/>
                          </a:solidFill>
                          <a:effectLst/>
                        </a:rPr>
                        <a:t>Abscesos abiertos, heridas y quemaduras </a:t>
                      </a:r>
                      <a:endParaRPr lang="es-ES" dirty="0"/>
                    </a:p>
                  </a:txBody>
                  <a:tcPr anchor="ctr"/>
                </a:tc>
                <a:tc rowSpan="3">
                  <a:txBody>
                    <a:bodyPr/>
                    <a:lstStyle/>
                    <a:p>
                      <a:r>
                        <a:rPr lang="es-ES" sz="1800" kern="1200" dirty="0">
                          <a:solidFill>
                            <a:schemeClr val="dk1"/>
                          </a:solidFill>
                          <a:effectLst/>
                        </a:rPr>
                        <a:t>Contenedor </a:t>
                      </a:r>
                      <a:r>
                        <a:rPr lang="es-ES" sz="1800" kern="1200" dirty="0" err="1">
                          <a:solidFill>
                            <a:schemeClr val="dk1"/>
                          </a:solidFill>
                          <a:effectLst/>
                        </a:rPr>
                        <a:t>estéril</a:t>
                      </a:r>
                      <a:endParaRPr lang="es-ES" sz="1800" kern="1200" dirty="0">
                        <a:solidFill>
                          <a:schemeClr val="dk1"/>
                        </a:solidFill>
                        <a:effectLst/>
                      </a:endParaRPr>
                    </a:p>
                    <a:p>
                      <a:endParaRPr lang="es-ES" sz="1800" kern="1200" dirty="0">
                        <a:solidFill>
                          <a:schemeClr val="dk1"/>
                        </a:solidFill>
                        <a:effectLst/>
                      </a:endParaRPr>
                    </a:p>
                    <a:p>
                      <a:r>
                        <a:rPr lang="es-ES" sz="1800" kern="1200" dirty="0">
                          <a:solidFill>
                            <a:srgbClr val="FF0000"/>
                          </a:solidFill>
                          <a:effectLst/>
                        </a:rPr>
                        <a:t>MT anaerobios </a:t>
                      </a:r>
                    </a:p>
                    <a:p>
                      <a:endParaRPr lang="es-ES" dirty="0"/>
                    </a:p>
                    <a:p>
                      <a:r>
                        <a:rPr lang="es-ES" sz="1800" kern="1200" dirty="0">
                          <a:solidFill>
                            <a:schemeClr val="dk1"/>
                          </a:solidFill>
                          <a:effectLst/>
                        </a:rPr>
                        <a:t>Jeringa de </a:t>
                      </a:r>
                      <a:r>
                        <a:rPr lang="es-ES" sz="1800" kern="1200" dirty="0" err="1">
                          <a:solidFill>
                            <a:schemeClr val="dk1"/>
                          </a:solidFill>
                          <a:effectLst/>
                        </a:rPr>
                        <a:t>aspiración</a:t>
                      </a:r>
                      <a:r>
                        <a:rPr lang="es-ES" sz="1800" kern="1200" dirty="0">
                          <a:solidFill>
                            <a:schemeClr val="dk1"/>
                          </a:solidFill>
                          <a:effectLst/>
                        </a:rPr>
                        <a:t> </a:t>
                      </a:r>
                    </a:p>
                    <a:p>
                      <a:endParaRPr lang="es-ES" sz="1800" dirty="0">
                        <a:effectLst/>
                        <a:latin typeface="+mn-lt"/>
                      </a:endParaRPr>
                    </a:p>
                  </a:txBody>
                  <a:tcPr anchor="ctr"/>
                </a:tc>
                <a:tc>
                  <a:txBody>
                    <a:bodyPr/>
                    <a:lstStyle/>
                    <a:p>
                      <a:endParaRPr lang="es-ES" sz="1800" dirty="0">
                        <a:effectLst/>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rgbClr val="FF0000"/>
                          </a:solidFill>
                          <a:effectLst/>
                        </a:rPr>
                        <a:t>Extracción</a:t>
                      </a:r>
                      <a:r>
                        <a:rPr lang="es-ES" sz="1800" kern="1200" dirty="0">
                          <a:solidFill>
                            <a:srgbClr val="FF0000"/>
                          </a:solidFill>
                          <a:effectLst/>
                        </a:rPr>
                        <a:t> de la muestra con jeringa </a:t>
                      </a:r>
                      <a:r>
                        <a:rPr lang="es-ES" sz="1800" kern="1200" dirty="0">
                          <a:solidFill>
                            <a:schemeClr val="dk1"/>
                          </a:solidFill>
                          <a:effectLst/>
                        </a:rPr>
                        <a:t>o en su defecto con torunda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rgbClr val="FF0000"/>
                          </a:solidFill>
                          <a:effectLst/>
                        </a:rPr>
                        <a:t>Para cultivo bacteriano 2 torundas (una para estudio </a:t>
                      </a:r>
                      <a:r>
                        <a:rPr lang="es-ES" sz="1800" kern="1200" dirty="0" err="1">
                          <a:solidFill>
                            <a:srgbClr val="FF0000"/>
                          </a:solidFill>
                          <a:effectLst/>
                        </a:rPr>
                        <a:t>microscópico</a:t>
                      </a:r>
                      <a:r>
                        <a:rPr lang="es-ES" sz="1800" kern="1200" dirty="0">
                          <a:solidFill>
                            <a:srgbClr val="FF0000"/>
                          </a:solidFill>
                          <a:effectLst/>
                        </a:rPr>
                        <a:t>) </a:t>
                      </a:r>
                      <a:endParaRPr lang="es-ES" dirty="0">
                        <a:solidFill>
                          <a:srgbClr val="FF0000"/>
                        </a:solidFill>
                      </a:endParaRPr>
                    </a:p>
                    <a:p>
                      <a:endParaRPr lang="es-ES" dirty="0"/>
                    </a:p>
                  </a:txBody>
                  <a:tcPr anchor="ctr"/>
                </a:tc>
                <a:extLst>
                  <a:ext uri="{0D108BD9-81ED-4DB2-BD59-A6C34878D82A}">
                    <a16:rowId xmlns:a16="http://schemas.microsoft.com/office/drawing/2014/main" val="3936927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Ulceras </a:t>
                      </a:r>
                      <a:r>
                        <a:rPr lang="es-ES" sz="1800" b="1" kern="1200" dirty="0" err="1">
                          <a:solidFill>
                            <a:schemeClr val="dk1"/>
                          </a:solidFill>
                          <a:effectLst/>
                        </a:rPr>
                        <a:t>cutáneas</a:t>
                      </a:r>
                      <a:r>
                        <a:rPr lang="es-ES" sz="1800" b="1" kern="1200" dirty="0">
                          <a:solidFill>
                            <a:schemeClr val="dk1"/>
                          </a:solidFill>
                          <a:effectLst/>
                        </a:rPr>
                        <a:t>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tc vMerge="1">
                  <a:txBody>
                    <a:bodyPr/>
                    <a:lstStyle/>
                    <a:p>
                      <a:r>
                        <a:rPr lang="es-ES" sz="1800" kern="1200" dirty="0">
                          <a:solidFill>
                            <a:schemeClr val="dk1"/>
                          </a:solidFill>
                          <a:effectLst/>
                          <a:latin typeface="+mn-lt"/>
                          <a:ea typeface="+mn-ea"/>
                          <a:cs typeface="+mn-cs"/>
                        </a:rPr>
                        <a:t>Contenedor </a:t>
                      </a:r>
                      <a:r>
                        <a:rPr lang="es-ES" sz="1800" kern="1200" dirty="0" err="1">
                          <a:solidFill>
                            <a:schemeClr val="dk1"/>
                          </a:solidFill>
                          <a:effectLst/>
                          <a:latin typeface="+mn-lt"/>
                          <a:ea typeface="+mn-ea"/>
                          <a:cs typeface="+mn-cs"/>
                        </a:rPr>
                        <a:t>estéril</a:t>
                      </a:r>
                      <a:endParaRPr lang="es-ES" sz="1800" kern="1200" dirty="0">
                        <a:solidFill>
                          <a:schemeClr val="dk1"/>
                        </a:solidFill>
                        <a:effectLst/>
                        <a:latin typeface="+mn-lt"/>
                        <a:ea typeface="+mn-ea"/>
                        <a:cs typeface="+mn-cs"/>
                      </a:endParaRPr>
                    </a:p>
                    <a:p>
                      <a:endParaRPr lang="es-ES"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MT anaerobios </a:t>
                      </a:r>
                    </a:p>
                    <a:p>
                      <a:endParaRPr lang="es-ES" dirty="0"/>
                    </a:p>
                    <a:p>
                      <a:r>
                        <a:rPr lang="es-ES" sz="1800" kern="1200" dirty="0">
                          <a:solidFill>
                            <a:schemeClr val="dk1"/>
                          </a:solidFill>
                          <a:effectLst/>
                          <a:latin typeface="+mn-lt"/>
                          <a:ea typeface="+mn-ea"/>
                          <a:cs typeface="+mn-cs"/>
                        </a:rPr>
                        <a:t>Jeringa de </a:t>
                      </a:r>
                      <a:r>
                        <a:rPr lang="es-ES" sz="1800" kern="1200" dirty="0" err="1">
                          <a:solidFill>
                            <a:schemeClr val="dk1"/>
                          </a:solidFill>
                          <a:effectLst/>
                          <a:latin typeface="+mn-lt"/>
                          <a:ea typeface="+mn-ea"/>
                          <a:cs typeface="+mn-cs"/>
                        </a:rPr>
                        <a:t>aspiración</a:t>
                      </a:r>
                      <a:r>
                        <a:rPr lang="es-ES" sz="1800" kern="1200" dirty="0">
                          <a:solidFill>
                            <a:schemeClr val="dk1"/>
                          </a:solidFill>
                          <a:effectLst/>
                          <a:latin typeface="+mn-lt"/>
                          <a:ea typeface="+mn-ea"/>
                          <a:cs typeface="+mn-cs"/>
                        </a:rPr>
                        <a:t> </a:t>
                      </a: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chemeClr val="dk1"/>
                          </a:solidFill>
                          <a:effectLst/>
                          <a:latin typeface="+mn-lt"/>
                          <a:ea typeface="+mn-ea"/>
                          <a:cs typeface="+mn-cs"/>
                        </a:rPr>
                        <a:t>Extracción</a:t>
                      </a:r>
                      <a:r>
                        <a:rPr lang="es-ES" sz="1800" kern="1200" dirty="0">
                          <a:solidFill>
                            <a:schemeClr val="dk1"/>
                          </a:solidFill>
                          <a:effectLst/>
                          <a:latin typeface="+mn-lt"/>
                          <a:ea typeface="+mn-ea"/>
                          <a:cs typeface="+mn-cs"/>
                        </a:rPr>
                        <a:t> de la muestra con jeringa o en su defecto con torunda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extLst>
                  <a:ext uri="{0D108BD9-81ED-4DB2-BD59-A6C34878D82A}">
                    <a16:rowId xmlns:a16="http://schemas.microsoft.com/office/drawing/2014/main" val="18120142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Abscesos cerrados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tc vMerge="1">
                  <a:txBody>
                    <a:bodyPr/>
                    <a:lstStyle/>
                    <a:p>
                      <a:r>
                        <a:rPr lang="es-ES" sz="1800" kern="1200" dirty="0">
                          <a:solidFill>
                            <a:schemeClr val="dk1"/>
                          </a:solidFill>
                          <a:effectLst/>
                          <a:latin typeface="+mn-lt"/>
                          <a:ea typeface="+mn-ea"/>
                          <a:cs typeface="+mn-cs"/>
                        </a:rPr>
                        <a:t>Contenedor </a:t>
                      </a:r>
                      <a:r>
                        <a:rPr lang="es-ES" sz="1800" kern="1200" dirty="0" err="1">
                          <a:solidFill>
                            <a:schemeClr val="dk1"/>
                          </a:solidFill>
                          <a:effectLst/>
                          <a:latin typeface="+mn-lt"/>
                          <a:ea typeface="+mn-ea"/>
                          <a:cs typeface="+mn-cs"/>
                        </a:rPr>
                        <a:t>estéril</a:t>
                      </a:r>
                      <a:endParaRPr lang="es-ES" sz="1800" kern="1200" dirty="0">
                        <a:solidFill>
                          <a:schemeClr val="dk1"/>
                        </a:solidFill>
                        <a:effectLst/>
                        <a:latin typeface="+mn-lt"/>
                        <a:ea typeface="+mn-ea"/>
                        <a:cs typeface="+mn-cs"/>
                      </a:endParaRPr>
                    </a:p>
                    <a:p>
                      <a:endParaRPr lang="es-ES"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MT anaerobios </a:t>
                      </a:r>
                    </a:p>
                    <a:p>
                      <a:endParaRPr lang="es-ES" dirty="0"/>
                    </a:p>
                    <a:p>
                      <a:r>
                        <a:rPr lang="es-ES" sz="1800" kern="1200" dirty="0">
                          <a:solidFill>
                            <a:schemeClr val="dk1"/>
                          </a:solidFill>
                          <a:effectLst/>
                          <a:latin typeface="+mn-lt"/>
                          <a:ea typeface="+mn-ea"/>
                          <a:cs typeface="+mn-cs"/>
                        </a:rPr>
                        <a:t>Jeringa de </a:t>
                      </a:r>
                      <a:r>
                        <a:rPr lang="es-ES" sz="1800" kern="1200" dirty="0" err="1">
                          <a:solidFill>
                            <a:schemeClr val="dk1"/>
                          </a:solidFill>
                          <a:effectLst/>
                          <a:latin typeface="+mn-lt"/>
                          <a:ea typeface="+mn-ea"/>
                          <a:cs typeface="+mn-cs"/>
                        </a:rPr>
                        <a:t>aspiración</a:t>
                      </a:r>
                      <a:r>
                        <a:rPr lang="es-ES" sz="1800" kern="1200" dirty="0">
                          <a:solidFill>
                            <a:schemeClr val="dk1"/>
                          </a:solidFill>
                          <a:effectLst/>
                          <a:latin typeface="+mn-lt"/>
                          <a:ea typeface="+mn-ea"/>
                          <a:cs typeface="+mn-cs"/>
                        </a:rPr>
                        <a: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rPr>
                        <a:t>1 ml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a:solidFill>
                            <a:schemeClr val="dk1"/>
                          </a:solidFill>
                          <a:effectLst/>
                        </a:rPr>
                        <a:t>Punción</a:t>
                      </a:r>
                      <a:r>
                        <a:rPr lang="es-ES" sz="1800" kern="1200" dirty="0">
                          <a:solidFill>
                            <a:schemeClr val="dk1"/>
                          </a:solidFill>
                          <a:effectLst/>
                        </a:rPr>
                        <a:t> </a:t>
                      </a:r>
                      <a:r>
                        <a:rPr lang="es-ES" sz="1800" kern="1200" dirty="0" err="1">
                          <a:solidFill>
                            <a:schemeClr val="dk1"/>
                          </a:solidFill>
                          <a:effectLst/>
                        </a:rPr>
                        <a:t>aspiración</a:t>
                      </a:r>
                      <a:r>
                        <a:rPr lang="es-ES" sz="1800" kern="1200" dirty="0">
                          <a:solidFill>
                            <a:schemeClr val="dk1"/>
                          </a:solidFill>
                          <a:effectLst/>
                        </a:rPr>
                        <a:t> </a:t>
                      </a:r>
                      <a:endParaRPr lang="es-ES" dirty="0"/>
                    </a:p>
                    <a:p>
                      <a:endParaRPr lang="es-ES" sz="18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nchor="ctr"/>
                </a:tc>
                <a:extLst>
                  <a:ext uri="{0D108BD9-81ED-4DB2-BD59-A6C34878D82A}">
                    <a16:rowId xmlns:a16="http://schemas.microsoft.com/office/drawing/2014/main" val="2613705641"/>
                  </a:ext>
                </a:extLst>
              </a:tr>
            </a:tbl>
          </a:graphicData>
        </a:graphic>
      </p:graphicFrame>
    </p:spTree>
    <p:extLst>
      <p:ext uri="{BB962C8B-B14F-4D97-AF65-F5344CB8AC3E}">
        <p14:creationId xmlns:p14="http://schemas.microsoft.com/office/powerpoint/2010/main" val="389674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Texto&#10;&#10;Descripción generada automáticamente">
            <a:extLst>
              <a:ext uri="{FF2B5EF4-FFF2-40B4-BE49-F238E27FC236}">
                <a16:creationId xmlns:a16="http://schemas.microsoft.com/office/drawing/2014/main" id="{9C274021-AAE8-404A-A964-9AE2C35746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2" b="-3"/>
          <a:stretch/>
        </p:blipFill>
        <p:spPr bwMode="auto">
          <a:xfrm>
            <a:off x="8309121" y="1628260"/>
            <a:ext cx="3517119" cy="365585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2" descr="Texto&#10;&#10;Descripción generada automáticamente">
            <a:extLst>
              <a:ext uri="{FF2B5EF4-FFF2-40B4-BE49-F238E27FC236}">
                <a16:creationId xmlns:a16="http://schemas.microsoft.com/office/drawing/2014/main" id="{9A632803-C3CA-5ACB-3A56-44D3AEC7DE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5" r="-3" b="-3"/>
          <a:stretch/>
        </p:blipFill>
        <p:spPr bwMode="auto">
          <a:xfrm>
            <a:off x="4310676" y="1587489"/>
            <a:ext cx="3537345" cy="367687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4" descr="Diagrama, Texto&#10;&#10;Descripción generada automáticamente">
            <a:extLst>
              <a:ext uri="{FF2B5EF4-FFF2-40B4-BE49-F238E27FC236}">
                <a16:creationId xmlns:a16="http://schemas.microsoft.com/office/drawing/2014/main" id="{B9F9E60F-7F84-DA55-FF53-A426979E65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95" r="-3" b="-3"/>
          <a:stretch/>
        </p:blipFill>
        <p:spPr bwMode="auto">
          <a:xfrm>
            <a:off x="465663" y="1573887"/>
            <a:ext cx="3517120" cy="365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0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 del tracto respiratorio superior</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1420357532"/>
              </p:ext>
            </p:extLst>
          </p:nvPr>
        </p:nvGraphicFramePr>
        <p:xfrm>
          <a:off x="838200" y="1825625"/>
          <a:ext cx="10515600" cy="464312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dirty="0"/>
                        <a:t>TIPO DE MUESTRA</a:t>
                      </a:r>
                    </a:p>
                  </a:txBody>
                  <a:tcPr/>
                </a:tc>
                <a:tc>
                  <a:txBody>
                    <a:bodyPr/>
                    <a:lstStyle/>
                    <a:p>
                      <a:r>
                        <a:rPr lang="es-ES" dirty="0"/>
                        <a:t>ENVASE</a:t>
                      </a:r>
                    </a:p>
                  </a:txBody>
                  <a:tcPr/>
                </a:tc>
                <a:tc>
                  <a:txBody>
                    <a:bodyPr/>
                    <a:lstStyle/>
                    <a:p>
                      <a:r>
                        <a:rPr lang="es-ES" dirty="0"/>
                        <a:t>VOLUMEN</a:t>
                      </a:r>
                    </a:p>
                  </a:txBody>
                  <a:tcPr/>
                </a:tc>
                <a:tc>
                  <a:txBody>
                    <a:bodyPr/>
                    <a:lstStyle/>
                    <a:p>
                      <a:r>
                        <a:rPr lang="es-ES" dirty="0"/>
                        <a:t>PROCEDIMIENTO</a:t>
                      </a:r>
                    </a:p>
                  </a:txBody>
                  <a:tcPr/>
                </a:tc>
                <a:tc>
                  <a:txBody>
                    <a:bodyPr/>
                    <a:lstStyle/>
                    <a:p>
                      <a:r>
                        <a:rPr lang="es-ES" dirty="0"/>
                        <a:t>COMENTARIOS</a:t>
                      </a:r>
                    </a:p>
                  </a:txBody>
                  <a:tcPr/>
                </a:tc>
                <a:extLst>
                  <a:ext uri="{0D108BD9-81ED-4DB2-BD59-A6C34878D82A}">
                    <a16:rowId xmlns:a16="http://schemas.microsoft.com/office/drawing/2014/main" val="810639610"/>
                  </a:ext>
                </a:extLst>
              </a:tr>
              <a:tr h="370840">
                <a:tc>
                  <a:txBody>
                    <a:bodyPr/>
                    <a:lstStyle/>
                    <a:p>
                      <a:r>
                        <a:rPr lang="es-ES" sz="1700" b="1" kern="1200" dirty="0">
                          <a:solidFill>
                            <a:schemeClr val="dk1"/>
                          </a:solidFill>
                          <a:effectLst/>
                        </a:rPr>
                        <a:t>Mucosa oral </a:t>
                      </a:r>
                      <a:endParaRPr lang="es-ES" sz="1700" dirty="0"/>
                    </a:p>
                  </a:txBody>
                  <a:tcPr anchor="ctr"/>
                </a:tc>
                <a:tc>
                  <a:txBody>
                    <a:bodyPr/>
                    <a:lstStyle/>
                    <a:p>
                      <a:r>
                        <a:rPr lang="es-ES" sz="1700" kern="1200" dirty="0">
                          <a:solidFill>
                            <a:schemeClr val="dk1"/>
                          </a:solidFill>
                          <a:effectLst/>
                        </a:rPr>
                        <a:t>Torunda con MT gel</a:t>
                      </a:r>
                      <a:endParaRPr lang="es-ES" sz="1700" dirty="0"/>
                    </a:p>
                  </a:txBody>
                  <a:tcPr anchor="ctr"/>
                </a:tc>
                <a:tc>
                  <a:txBody>
                    <a:bodyPr/>
                    <a:lstStyle/>
                    <a:p>
                      <a:endParaRPr lang="es-ES" sz="17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kern="1200" dirty="0">
                          <a:solidFill>
                            <a:schemeClr val="dk1"/>
                          </a:solidFill>
                          <a:effectLst/>
                        </a:rPr>
                        <a:t>Enjuagarse previamente la boca con agua </a:t>
                      </a:r>
                      <a:endParaRPr lang="es-ES" sz="1700" dirty="0"/>
                    </a:p>
                  </a:txBody>
                  <a:tcPr anchor="ctr"/>
                </a:tc>
                <a:tc>
                  <a:txBody>
                    <a:bodyPr/>
                    <a:lstStyle/>
                    <a:p>
                      <a:endParaRPr lang="es-ES" sz="1700" dirty="0">
                        <a:effectLst/>
                        <a:latin typeface="+mn-lt"/>
                      </a:endParaRPr>
                    </a:p>
                  </a:txBody>
                  <a:tcPr anchor="ctr"/>
                </a:tc>
                <a:extLst>
                  <a:ext uri="{0D108BD9-81ED-4DB2-BD59-A6C34878D82A}">
                    <a16:rowId xmlns:a16="http://schemas.microsoft.com/office/drawing/2014/main" val="3936927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b="1" kern="1200" dirty="0">
                          <a:solidFill>
                            <a:schemeClr val="dk1"/>
                          </a:solidFill>
                          <a:effectLst/>
                        </a:rPr>
                        <a:t>Exudado nasal </a:t>
                      </a:r>
                      <a:endParaRPr lang="es-ES" sz="1700"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kern="1200" dirty="0">
                          <a:solidFill>
                            <a:schemeClr val="dk1"/>
                          </a:solidFill>
                          <a:effectLst/>
                        </a:rPr>
                        <a:t>Torunda con MT gel</a:t>
                      </a:r>
                      <a:endParaRPr lang="es-ES" sz="1700"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700" dirty="0"/>
                    </a:p>
                  </a:txBody>
                  <a:tcPr anchor="ctr"/>
                </a:tc>
                <a:tc>
                  <a:txBody>
                    <a:bodyPr/>
                    <a:lstStyle/>
                    <a:p>
                      <a:endParaRPr lang="es-ES" sz="17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kern="1200" dirty="0">
                          <a:solidFill>
                            <a:srgbClr val="FF0000"/>
                          </a:solidFill>
                          <a:effectLst/>
                        </a:rPr>
                        <a:t>En las 2 fosas nasales </a:t>
                      </a:r>
                      <a:endParaRPr lang="es-ES" sz="1700" kern="1200" dirty="0">
                        <a:solidFill>
                          <a:srgbClr val="FF0000"/>
                        </a:solidFill>
                        <a:effectLst/>
                        <a:latin typeface="+mn-lt"/>
                        <a:ea typeface="+mn-ea"/>
                        <a:cs typeface="+mn-cs"/>
                      </a:endParaRPr>
                    </a:p>
                  </a:txBody>
                  <a:tcPr anchor="ctr"/>
                </a:tc>
                <a:extLst>
                  <a:ext uri="{0D108BD9-81ED-4DB2-BD59-A6C34878D82A}">
                    <a16:rowId xmlns:a16="http://schemas.microsoft.com/office/drawing/2014/main" val="181201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b="1" kern="1200" dirty="0">
                          <a:solidFill>
                            <a:schemeClr val="dk1"/>
                          </a:solidFill>
                          <a:effectLst/>
                        </a:rPr>
                        <a:t>Exudado </a:t>
                      </a:r>
                      <a:r>
                        <a:rPr lang="es-ES" sz="1700" b="1" kern="1200" dirty="0" err="1">
                          <a:solidFill>
                            <a:schemeClr val="dk1"/>
                          </a:solidFill>
                          <a:effectLst/>
                        </a:rPr>
                        <a:t>faríngeo</a:t>
                      </a:r>
                      <a:r>
                        <a:rPr lang="es-ES" sz="1700" b="1" kern="1200" dirty="0">
                          <a:solidFill>
                            <a:schemeClr val="dk1"/>
                          </a:solidFill>
                          <a:effectLst/>
                        </a:rPr>
                        <a:t> </a:t>
                      </a:r>
                      <a:endParaRPr lang="es-ES" sz="17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700" dirty="0"/>
                    </a:p>
                  </a:txBody>
                  <a:tcPr anchor="ctr"/>
                </a:tc>
                <a:tc>
                  <a:txBody>
                    <a:bodyPr/>
                    <a:lstStyle/>
                    <a:p>
                      <a:r>
                        <a:rPr lang="es-ES" sz="1700" kern="1200" dirty="0">
                          <a:solidFill>
                            <a:schemeClr val="dk1"/>
                          </a:solidFill>
                          <a:effectLst/>
                        </a:rPr>
                        <a:t>Torunda con MT gel (cultivo bacteriano) </a:t>
                      </a:r>
                    </a:p>
                    <a:p>
                      <a:endParaRPr lang="es-ES" sz="1700" dirty="0">
                        <a:effectLst/>
                      </a:endParaRPr>
                    </a:p>
                    <a:p>
                      <a:r>
                        <a:rPr lang="es-ES" sz="1700" kern="1200" dirty="0">
                          <a:solidFill>
                            <a:schemeClr val="dk1"/>
                          </a:solidFill>
                          <a:effectLst/>
                        </a:rPr>
                        <a:t>Torunda sin medio (</a:t>
                      </a:r>
                      <a:r>
                        <a:rPr lang="es-ES" sz="1700" kern="1200" dirty="0" err="1">
                          <a:solidFill>
                            <a:schemeClr val="dk1"/>
                          </a:solidFill>
                          <a:effectLst/>
                        </a:rPr>
                        <a:t>detección</a:t>
                      </a:r>
                      <a:r>
                        <a:rPr lang="es-ES" sz="1700" kern="1200" dirty="0">
                          <a:solidFill>
                            <a:schemeClr val="dk1"/>
                          </a:solidFill>
                          <a:effectLst/>
                        </a:rPr>
                        <a:t> </a:t>
                      </a:r>
                      <a:r>
                        <a:rPr lang="es-ES" sz="1700" kern="1200" dirty="0" err="1">
                          <a:solidFill>
                            <a:schemeClr val="dk1"/>
                          </a:solidFill>
                          <a:effectLst/>
                        </a:rPr>
                        <a:t>antigénica</a:t>
                      </a:r>
                      <a:r>
                        <a:rPr lang="es-ES" sz="1700" kern="1200" dirty="0">
                          <a:solidFill>
                            <a:schemeClr val="dk1"/>
                          </a:solidFill>
                          <a:effectLst/>
                        </a:rPr>
                        <a:t>) </a:t>
                      </a:r>
                      <a:endParaRPr lang="es-ES" sz="1700" dirty="0">
                        <a:effectLst/>
                      </a:endParaRPr>
                    </a:p>
                  </a:txBody>
                  <a:tcPr anchor="ctr"/>
                </a:tc>
                <a:tc>
                  <a:txBody>
                    <a:bodyPr/>
                    <a:lstStyle/>
                    <a:p>
                      <a:endParaRPr lang="es-ES" sz="17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kern="1200" dirty="0">
                          <a:solidFill>
                            <a:schemeClr val="dk1"/>
                          </a:solidFill>
                          <a:effectLst/>
                        </a:rPr>
                        <a:t>Utilizar depresor lingual </a:t>
                      </a:r>
                      <a:endParaRPr lang="es-ES" sz="1700" dirty="0">
                        <a:effectLst/>
                      </a:endParaRPr>
                    </a:p>
                    <a:p>
                      <a:endParaRPr lang="es-ES" sz="17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kern="1200" dirty="0">
                          <a:solidFill>
                            <a:srgbClr val="FF0000"/>
                          </a:solidFill>
                          <a:effectLst/>
                        </a:rPr>
                        <a:t>Evitar tocar la </a:t>
                      </a:r>
                      <a:r>
                        <a:rPr lang="es-ES" sz="1700" kern="1200" dirty="0" err="1">
                          <a:solidFill>
                            <a:srgbClr val="FF0000"/>
                          </a:solidFill>
                          <a:effectLst/>
                        </a:rPr>
                        <a:t>úvula</a:t>
                      </a:r>
                      <a:r>
                        <a:rPr lang="es-ES" sz="1700" kern="1200" dirty="0">
                          <a:solidFill>
                            <a:srgbClr val="FF0000"/>
                          </a:solidFill>
                          <a:effectLst/>
                        </a:rPr>
                        <a:t>, labios o lengua </a:t>
                      </a:r>
                      <a:endParaRPr lang="es-ES" sz="1700"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700" dirty="0"/>
                    </a:p>
                  </a:txBody>
                  <a:tcPr anchor="ctr"/>
                </a:tc>
                <a:extLst>
                  <a:ext uri="{0D108BD9-81ED-4DB2-BD59-A6C34878D82A}">
                    <a16:rowId xmlns:a16="http://schemas.microsoft.com/office/drawing/2014/main" val="26137056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b="1" kern="1200" dirty="0">
                          <a:solidFill>
                            <a:schemeClr val="dk1"/>
                          </a:solidFill>
                          <a:effectLst/>
                        </a:rPr>
                        <a:t>Senos paranasales </a:t>
                      </a:r>
                      <a:endParaRPr lang="es-ES" sz="17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700" dirty="0"/>
                    </a:p>
                  </a:txBody>
                  <a:tcPr anchor="ctr"/>
                </a:tc>
                <a:tc>
                  <a:txBody>
                    <a:bodyPr/>
                    <a:lstStyle/>
                    <a:p>
                      <a:r>
                        <a:rPr lang="es-ES" sz="1700" kern="1200" dirty="0">
                          <a:solidFill>
                            <a:srgbClr val="FF0000"/>
                          </a:solidFill>
                          <a:effectLst/>
                        </a:rPr>
                        <a:t>Contenedor </a:t>
                      </a:r>
                      <a:r>
                        <a:rPr lang="es-ES" sz="1700" kern="1200" dirty="0" err="1">
                          <a:solidFill>
                            <a:srgbClr val="FF0000"/>
                          </a:solidFill>
                          <a:effectLst/>
                        </a:rPr>
                        <a:t>estéril</a:t>
                      </a:r>
                      <a:r>
                        <a:rPr lang="es-ES" sz="1700" kern="1200" dirty="0">
                          <a:solidFill>
                            <a:srgbClr val="FF0000"/>
                          </a:solidFill>
                          <a:effectLst/>
                        </a:rPr>
                        <a:t> con MT para anaerobios </a:t>
                      </a:r>
                    </a:p>
                    <a:p>
                      <a:endParaRPr lang="es-ES" sz="1700" dirty="0">
                        <a:effectLst/>
                      </a:endParaRPr>
                    </a:p>
                    <a:p>
                      <a:r>
                        <a:rPr lang="es-ES" sz="1700" kern="1200" dirty="0">
                          <a:solidFill>
                            <a:schemeClr val="dk1"/>
                          </a:solidFill>
                          <a:effectLst/>
                        </a:rPr>
                        <a:t>Jeringa de </a:t>
                      </a:r>
                      <a:r>
                        <a:rPr lang="es-ES" sz="1700" kern="1200" dirty="0" err="1">
                          <a:solidFill>
                            <a:schemeClr val="dk1"/>
                          </a:solidFill>
                          <a:effectLst/>
                        </a:rPr>
                        <a:t>aspiración</a:t>
                      </a:r>
                      <a:r>
                        <a:rPr lang="es-ES" sz="1700" kern="1200" dirty="0">
                          <a:solidFill>
                            <a:schemeClr val="dk1"/>
                          </a:solidFill>
                          <a:effectLst/>
                        </a:rPr>
                        <a:t> </a:t>
                      </a:r>
                      <a:endParaRPr lang="es-ES" sz="1700"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kern="1200" dirty="0">
                          <a:solidFill>
                            <a:srgbClr val="FF0000"/>
                          </a:solidFill>
                          <a:effectLst/>
                        </a:rPr>
                        <a:t>1 y 10 ml </a:t>
                      </a:r>
                      <a:endParaRPr lang="es-ES" sz="1700" dirty="0">
                        <a:solidFill>
                          <a:srgbClr val="FF0000"/>
                        </a:solidFill>
                        <a:effectLst/>
                      </a:endParaRPr>
                    </a:p>
                    <a:p>
                      <a:endParaRPr lang="es-ES" sz="17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700" kern="1200" dirty="0" err="1">
                          <a:solidFill>
                            <a:srgbClr val="FF0000"/>
                          </a:solidFill>
                          <a:effectLst/>
                        </a:rPr>
                        <a:t>Punción</a:t>
                      </a:r>
                      <a:r>
                        <a:rPr lang="es-ES" sz="1700" kern="1200" dirty="0">
                          <a:solidFill>
                            <a:srgbClr val="FF0000"/>
                          </a:solidFill>
                          <a:effectLst/>
                        </a:rPr>
                        <a:t> aspirativa sinusal </a:t>
                      </a:r>
                      <a:endParaRPr lang="es-ES" sz="1700" dirty="0">
                        <a:solidFill>
                          <a:srgbClr val="FF0000"/>
                        </a:solidFill>
                        <a:effectLst/>
                      </a:endParaRPr>
                    </a:p>
                    <a:p>
                      <a:endParaRPr lang="es-ES" sz="17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700" dirty="0"/>
                    </a:p>
                  </a:txBody>
                  <a:tcPr anchor="ctr"/>
                </a:tc>
                <a:extLst>
                  <a:ext uri="{0D108BD9-81ED-4DB2-BD59-A6C34878D82A}">
                    <a16:rowId xmlns:a16="http://schemas.microsoft.com/office/drawing/2014/main" val="262002830"/>
                  </a:ext>
                </a:extLst>
              </a:tr>
            </a:tbl>
          </a:graphicData>
        </a:graphic>
      </p:graphicFrame>
    </p:spTree>
    <p:extLst>
      <p:ext uri="{BB962C8B-B14F-4D97-AF65-F5344CB8AC3E}">
        <p14:creationId xmlns:p14="http://schemas.microsoft.com/office/powerpoint/2010/main" val="2837342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CE16-0884-C5D5-3C52-A3CEFB23C47F}"/>
              </a:ext>
            </a:extLst>
          </p:cNvPr>
          <p:cNvSpPr>
            <a:spLocks noGrp="1"/>
          </p:cNvSpPr>
          <p:nvPr>
            <p:ph type="title"/>
          </p:nvPr>
        </p:nvSpPr>
        <p:spPr/>
        <p:txBody>
          <a:bodyPr/>
          <a:lstStyle/>
          <a:p>
            <a:r>
              <a:rPr lang="es-ES" b="1" dirty="0"/>
              <a:t>Consideraciones sobre la toma de muestras del tracto respiratorio inferior</a:t>
            </a:r>
          </a:p>
        </p:txBody>
      </p:sp>
      <p:graphicFrame>
        <p:nvGraphicFramePr>
          <p:cNvPr id="4" name="Tabla 4">
            <a:extLst>
              <a:ext uri="{FF2B5EF4-FFF2-40B4-BE49-F238E27FC236}">
                <a16:creationId xmlns:a16="http://schemas.microsoft.com/office/drawing/2014/main" id="{CC039E97-729A-05E7-5FCB-D0614BE5DCD0}"/>
              </a:ext>
            </a:extLst>
          </p:cNvPr>
          <p:cNvGraphicFramePr>
            <a:graphicFrameLocks noGrp="1"/>
          </p:cNvGraphicFramePr>
          <p:nvPr>
            <p:ph idx="1"/>
            <p:extLst>
              <p:ext uri="{D42A27DB-BD31-4B8C-83A1-F6EECF244321}">
                <p14:modId xmlns:p14="http://schemas.microsoft.com/office/powerpoint/2010/main" val="948645030"/>
              </p:ext>
            </p:extLst>
          </p:nvPr>
        </p:nvGraphicFramePr>
        <p:xfrm>
          <a:off x="838200" y="1825625"/>
          <a:ext cx="10515600" cy="446532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634259198"/>
                    </a:ext>
                  </a:extLst>
                </a:gridCol>
                <a:gridCol w="2103120">
                  <a:extLst>
                    <a:ext uri="{9D8B030D-6E8A-4147-A177-3AD203B41FA5}">
                      <a16:colId xmlns:a16="http://schemas.microsoft.com/office/drawing/2014/main" val="3214417328"/>
                    </a:ext>
                  </a:extLst>
                </a:gridCol>
                <a:gridCol w="2103120">
                  <a:extLst>
                    <a:ext uri="{9D8B030D-6E8A-4147-A177-3AD203B41FA5}">
                      <a16:colId xmlns:a16="http://schemas.microsoft.com/office/drawing/2014/main" val="2179128065"/>
                    </a:ext>
                  </a:extLst>
                </a:gridCol>
                <a:gridCol w="2103120">
                  <a:extLst>
                    <a:ext uri="{9D8B030D-6E8A-4147-A177-3AD203B41FA5}">
                      <a16:colId xmlns:a16="http://schemas.microsoft.com/office/drawing/2014/main" val="234400245"/>
                    </a:ext>
                  </a:extLst>
                </a:gridCol>
                <a:gridCol w="2103120">
                  <a:extLst>
                    <a:ext uri="{9D8B030D-6E8A-4147-A177-3AD203B41FA5}">
                      <a16:colId xmlns:a16="http://schemas.microsoft.com/office/drawing/2014/main" val="3212414285"/>
                    </a:ext>
                  </a:extLst>
                </a:gridCol>
              </a:tblGrid>
              <a:tr h="370840">
                <a:tc>
                  <a:txBody>
                    <a:bodyPr/>
                    <a:lstStyle/>
                    <a:p>
                      <a:r>
                        <a:rPr lang="es-ES" sz="1400" dirty="0"/>
                        <a:t>TIPO DE MUESTRA</a:t>
                      </a:r>
                    </a:p>
                  </a:txBody>
                  <a:tcPr/>
                </a:tc>
                <a:tc>
                  <a:txBody>
                    <a:bodyPr/>
                    <a:lstStyle/>
                    <a:p>
                      <a:r>
                        <a:rPr lang="es-ES" sz="1400" dirty="0"/>
                        <a:t>ENVASE</a:t>
                      </a:r>
                    </a:p>
                  </a:txBody>
                  <a:tcPr/>
                </a:tc>
                <a:tc>
                  <a:txBody>
                    <a:bodyPr/>
                    <a:lstStyle/>
                    <a:p>
                      <a:r>
                        <a:rPr lang="es-ES" sz="1400" dirty="0"/>
                        <a:t>VOLUMEN</a:t>
                      </a:r>
                    </a:p>
                  </a:txBody>
                  <a:tcPr/>
                </a:tc>
                <a:tc>
                  <a:txBody>
                    <a:bodyPr/>
                    <a:lstStyle/>
                    <a:p>
                      <a:r>
                        <a:rPr lang="es-ES" sz="1400" dirty="0"/>
                        <a:t>PROCEDIMIENTO</a:t>
                      </a:r>
                    </a:p>
                  </a:txBody>
                  <a:tcPr/>
                </a:tc>
                <a:tc>
                  <a:txBody>
                    <a:bodyPr/>
                    <a:lstStyle/>
                    <a:p>
                      <a:r>
                        <a:rPr lang="es-ES" sz="1400" dirty="0"/>
                        <a:t>COMENTARIOS</a:t>
                      </a:r>
                    </a:p>
                  </a:txBody>
                  <a:tcPr/>
                </a:tc>
                <a:extLst>
                  <a:ext uri="{0D108BD9-81ED-4DB2-BD59-A6C34878D82A}">
                    <a16:rowId xmlns:a16="http://schemas.microsoft.com/office/drawing/2014/main" val="810639610"/>
                  </a:ext>
                </a:extLst>
              </a:tr>
              <a:tr h="370840">
                <a:tc>
                  <a:txBody>
                    <a:bodyPr/>
                    <a:lstStyle/>
                    <a:p>
                      <a:r>
                        <a:rPr lang="es-ES" sz="1400" b="1" kern="1200" dirty="0">
                          <a:solidFill>
                            <a:schemeClr val="dk1"/>
                          </a:solidFill>
                          <a:effectLst/>
                        </a:rPr>
                        <a:t>Esputo </a:t>
                      </a:r>
                      <a:r>
                        <a:rPr lang="es-ES" sz="1400" b="1" kern="1200" dirty="0" err="1">
                          <a:solidFill>
                            <a:schemeClr val="dk1"/>
                          </a:solidFill>
                          <a:effectLst/>
                        </a:rPr>
                        <a:t>espontáneo</a:t>
                      </a:r>
                      <a:r>
                        <a:rPr lang="es-ES" sz="1400" b="1" kern="1200" dirty="0">
                          <a:solidFill>
                            <a:schemeClr val="dk1"/>
                          </a:solidFill>
                          <a:effectLst/>
                        </a:rPr>
                        <a:t> </a:t>
                      </a:r>
                      <a:endParaRPr lang="es-ES" sz="1400" dirty="0">
                        <a:effectLst/>
                      </a:endParaRPr>
                    </a:p>
                    <a:p>
                      <a:r>
                        <a:rPr lang="es-ES" sz="1400" b="1" kern="1200" dirty="0">
                          <a:solidFill>
                            <a:schemeClr val="dk1"/>
                          </a:solidFill>
                          <a:effectLst/>
                        </a:rPr>
                        <a:t>Esputo inducido </a:t>
                      </a:r>
                      <a:endParaRPr lang="es-ES" sz="1400" dirty="0">
                        <a:effectLst/>
                      </a:endParaRPr>
                    </a:p>
                  </a:txBody>
                  <a:tcPr anchor="ctr"/>
                </a:tc>
                <a:tc rowSpan="5">
                  <a:txBody>
                    <a:bodyPr/>
                    <a:lstStyle/>
                    <a:p>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rPr>
                        <a:t>Contenedor </a:t>
                      </a:r>
                      <a:r>
                        <a:rPr lang="es-ES" sz="1400" kern="1200" dirty="0" err="1">
                          <a:solidFill>
                            <a:schemeClr val="dk1"/>
                          </a:solidFill>
                          <a:effectLst/>
                        </a:rPr>
                        <a:t>estéril</a:t>
                      </a:r>
                      <a:r>
                        <a:rPr lang="es-ES" sz="1400" kern="1200" dirty="0">
                          <a:solidFill>
                            <a:schemeClr val="dk1"/>
                          </a:solidFill>
                          <a:effectLst/>
                        </a:rPr>
                        <a:t> </a:t>
                      </a:r>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rPr>
                        <a:t>3-5 ml hongos y bacterias</a:t>
                      </a:r>
                      <a:br>
                        <a:rPr lang="es-ES" sz="1400" kern="1200" dirty="0">
                          <a:solidFill>
                            <a:schemeClr val="dk1"/>
                          </a:solidFill>
                          <a:effectLst/>
                        </a:rPr>
                      </a:br>
                      <a:r>
                        <a:rPr lang="es-ES" sz="1400" kern="1200" dirty="0">
                          <a:solidFill>
                            <a:schemeClr val="dk1"/>
                          </a:solidFill>
                          <a:effectLst/>
                        </a:rPr>
                        <a:t>5-10 ml para micobacterias</a:t>
                      </a:r>
                      <a:endParaRPr lang="es-ES" sz="1400" dirty="0">
                        <a:effectLst/>
                        <a:latin typeface="+mn-lt"/>
                      </a:endParaRPr>
                    </a:p>
                  </a:txBody>
                  <a:tcPr anchor="ctr"/>
                </a:tc>
                <a:tc>
                  <a:txBody>
                    <a:bodyPr/>
                    <a:lstStyle/>
                    <a:p>
                      <a:r>
                        <a:rPr lang="es-ES" sz="1400" kern="1200" dirty="0">
                          <a:solidFill>
                            <a:srgbClr val="FF0000"/>
                          </a:solidFill>
                          <a:effectLst/>
                        </a:rPr>
                        <a:t>Primer esputo de la </a:t>
                      </a:r>
                      <a:r>
                        <a:rPr lang="es-ES" sz="1400" kern="1200" dirty="0" err="1">
                          <a:solidFill>
                            <a:srgbClr val="FF0000"/>
                          </a:solidFill>
                          <a:effectLst/>
                        </a:rPr>
                        <a:t>mañana</a:t>
                      </a:r>
                      <a:r>
                        <a:rPr lang="es-ES" sz="1400" kern="1200" dirty="0">
                          <a:solidFill>
                            <a:srgbClr val="FF0000"/>
                          </a:solidFill>
                          <a:effectLst/>
                        </a:rPr>
                        <a:t> previo enjuague de la boca con agua. </a:t>
                      </a:r>
                    </a:p>
                    <a:p>
                      <a:endParaRPr lang="es-ES" sz="1400" dirty="0">
                        <a:effectLst/>
                      </a:endParaRPr>
                    </a:p>
                    <a:p>
                      <a:r>
                        <a:rPr lang="es-ES" sz="1400" kern="1200" dirty="0" err="1">
                          <a:solidFill>
                            <a:schemeClr val="dk1"/>
                          </a:solidFill>
                          <a:effectLst/>
                        </a:rPr>
                        <a:t>Nebulización</a:t>
                      </a:r>
                      <a:r>
                        <a:rPr lang="es-ES" sz="1400" kern="1200" dirty="0">
                          <a:solidFill>
                            <a:schemeClr val="dk1"/>
                          </a:solidFill>
                          <a:effectLst/>
                        </a:rPr>
                        <a:t> con aerosol </a:t>
                      </a:r>
                      <a:endParaRPr lang="es-ES" sz="1400"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rgbClr val="FF0000"/>
                          </a:solidFill>
                          <a:effectLst/>
                        </a:rPr>
                        <a:t>Especificar cultivo de </a:t>
                      </a:r>
                      <a:r>
                        <a:rPr lang="es-ES" sz="1400" kern="1200" dirty="0" err="1">
                          <a:solidFill>
                            <a:srgbClr val="FF0000"/>
                          </a:solidFill>
                          <a:effectLst/>
                        </a:rPr>
                        <a:t>Legionella</a:t>
                      </a:r>
                      <a:r>
                        <a:rPr lang="es-ES" sz="1400" kern="1200" dirty="0">
                          <a:solidFill>
                            <a:srgbClr val="FF0000"/>
                          </a:solidFill>
                          <a:effectLst/>
                        </a:rPr>
                        <a:t> </a:t>
                      </a:r>
                      <a:r>
                        <a:rPr lang="es-ES" sz="1400" kern="1200" dirty="0" err="1">
                          <a:solidFill>
                            <a:srgbClr val="FF0000"/>
                          </a:solidFill>
                          <a:effectLst/>
                        </a:rPr>
                        <a:t>spp</a:t>
                      </a:r>
                      <a:r>
                        <a:rPr lang="es-ES" sz="1400" kern="1200" dirty="0">
                          <a:solidFill>
                            <a:srgbClr val="FF0000"/>
                          </a:solidFill>
                          <a:effectLst/>
                        </a:rPr>
                        <a:t>. </a:t>
                      </a:r>
                      <a:endParaRPr lang="es-ES" sz="1400" dirty="0">
                        <a:solidFill>
                          <a:srgbClr val="FF0000"/>
                        </a:solidFill>
                        <a:effectLst/>
                      </a:endParaRPr>
                    </a:p>
                    <a:p>
                      <a:endParaRPr lang="es-ES" sz="1400" dirty="0">
                        <a:effectLst/>
                        <a:latin typeface="+mn-lt"/>
                      </a:endParaRPr>
                    </a:p>
                  </a:txBody>
                  <a:tcPr anchor="ctr"/>
                </a:tc>
                <a:extLst>
                  <a:ext uri="{0D108BD9-81ED-4DB2-BD59-A6C34878D82A}">
                    <a16:rowId xmlns:a16="http://schemas.microsoft.com/office/drawing/2014/main" val="3936927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dk1"/>
                          </a:solidFill>
                          <a:effectLst/>
                        </a:rPr>
                        <a:t>Aspirado traqueal </a:t>
                      </a:r>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effectLst/>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Contenedor </a:t>
                      </a:r>
                      <a:r>
                        <a:rPr lang="es-ES" sz="1400" kern="1200" dirty="0" err="1">
                          <a:solidFill>
                            <a:schemeClr val="dk1"/>
                          </a:solidFill>
                          <a:effectLst/>
                          <a:latin typeface="+mn-lt"/>
                          <a:ea typeface="+mn-ea"/>
                          <a:cs typeface="+mn-cs"/>
                        </a:rPr>
                        <a:t>estéril</a:t>
                      </a:r>
                      <a:r>
                        <a:rPr lang="es-ES" sz="1400" kern="1200" dirty="0">
                          <a:solidFill>
                            <a:schemeClr val="dk1"/>
                          </a:solidFill>
                          <a:effectLst/>
                          <a:latin typeface="+mn-lt"/>
                          <a:ea typeface="+mn-ea"/>
                          <a:cs typeface="+mn-cs"/>
                        </a:rPr>
                        <a:t> </a:t>
                      </a:r>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err="1">
                          <a:solidFill>
                            <a:schemeClr val="dk1"/>
                          </a:solidFill>
                          <a:effectLst/>
                        </a:rPr>
                        <a:t>Aspiración</a:t>
                      </a:r>
                      <a:r>
                        <a:rPr lang="es-ES" sz="1400" kern="1200" dirty="0">
                          <a:solidFill>
                            <a:schemeClr val="dk1"/>
                          </a:solidFill>
                          <a:effectLst/>
                        </a:rPr>
                        <a:t> a </a:t>
                      </a:r>
                      <a:r>
                        <a:rPr lang="es-ES" sz="1400" kern="1200" dirty="0" err="1">
                          <a:solidFill>
                            <a:schemeClr val="dk1"/>
                          </a:solidFill>
                          <a:effectLst/>
                        </a:rPr>
                        <a:t>través</a:t>
                      </a:r>
                      <a:r>
                        <a:rPr lang="es-ES" sz="1400" kern="1200" dirty="0">
                          <a:solidFill>
                            <a:schemeClr val="dk1"/>
                          </a:solidFill>
                          <a:effectLst/>
                        </a:rPr>
                        <a:t> del tubo endotraqueal </a:t>
                      </a: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81201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dk1"/>
                          </a:solidFill>
                          <a:effectLst/>
                        </a:rPr>
                        <a:t>BAS </a:t>
                      </a:r>
                      <a:endParaRPr lang="es-ES" sz="1400"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Contenedor </a:t>
                      </a:r>
                      <a:r>
                        <a:rPr lang="es-ES" sz="1400" kern="1200" dirty="0" err="1">
                          <a:solidFill>
                            <a:schemeClr val="dk1"/>
                          </a:solidFill>
                          <a:effectLst/>
                          <a:latin typeface="+mn-lt"/>
                          <a:ea typeface="+mn-ea"/>
                          <a:cs typeface="+mn-cs"/>
                        </a:rPr>
                        <a:t>estéril</a:t>
                      </a:r>
                      <a:r>
                        <a:rPr lang="es-ES" sz="1400" kern="1200" dirty="0">
                          <a:solidFill>
                            <a:schemeClr val="dk1"/>
                          </a:solidFill>
                          <a:effectLst/>
                          <a:latin typeface="+mn-lt"/>
                          <a:ea typeface="+mn-ea"/>
                          <a:cs typeface="+mn-cs"/>
                        </a:rPr>
                        <a:t> </a:t>
                      </a:r>
                      <a:endParaRPr lang="es-ES" sz="1400" dirty="0"/>
                    </a:p>
                  </a:txBody>
                  <a:tcPr anchor="ctr"/>
                </a:tc>
                <a:tc>
                  <a:txBody>
                    <a:bodyPr/>
                    <a:lstStyle/>
                    <a:p>
                      <a:endParaRPr lang="es-ES" sz="1400" dirty="0">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err="1">
                          <a:solidFill>
                            <a:schemeClr val="dk1"/>
                          </a:solidFill>
                          <a:effectLst/>
                        </a:rPr>
                        <a:t>Fibrobroncoscopio</a:t>
                      </a:r>
                      <a:r>
                        <a:rPr lang="es-ES" sz="1400" kern="1200" dirty="0">
                          <a:solidFill>
                            <a:schemeClr val="dk1"/>
                          </a:solidFill>
                          <a:effectLst/>
                        </a:rPr>
                        <a:t> </a:t>
                      </a: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extLst>
                  <a:ext uri="{0D108BD9-81ED-4DB2-BD59-A6C34878D82A}">
                    <a16:rowId xmlns:a16="http://schemas.microsoft.com/office/drawing/2014/main" val="26137056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dk1"/>
                          </a:solidFill>
                          <a:effectLst/>
                        </a:rPr>
                        <a:t>LBA</a:t>
                      </a:r>
                      <a:endParaRPr lang="es-ES" sz="1400"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Contenedor </a:t>
                      </a:r>
                      <a:r>
                        <a:rPr lang="es-ES" sz="1400" kern="1200" dirty="0" err="1">
                          <a:solidFill>
                            <a:schemeClr val="dk1"/>
                          </a:solidFill>
                          <a:effectLst/>
                          <a:latin typeface="+mn-lt"/>
                          <a:ea typeface="+mn-ea"/>
                          <a:cs typeface="+mn-cs"/>
                        </a:rPr>
                        <a:t>estéril</a:t>
                      </a:r>
                      <a:r>
                        <a:rPr lang="es-ES" sz="1400" kern="1200" dirty="0">
                          <a:solidFill>
                            <a:schemeClr val="dk1"/>
                          </a:solidFill>
                          <a:effectLst/>
                          <a:latin typeface="+mn-lt"/>
                          <a:ea typeface="+mn-ea"/>
                          <a:cs typeface="+mn-cs"/>
                        </a:rPr>
                        <a:t> </a:t>
                      </a: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rPr>
                        <a:t>10-100 ml</a:t>
                      </a: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err="1">
                          <a:solidFill>
                            <a:schemeClr val="dk1"/>
                          </a:solidFill>
                          <a:effectLst/>
                        </a:rPr>
                        <a:t>Fibrobroncoscopio</a:t>
                      </a:r>
                      <a:r>
                        <a:rPr lang="es-ES" sz="1400" kern="1200" dirty="0">
                          <a:solidFill>
                            <a:schemeClr val="dk1"/>
                          </a:solidFill>
                          <a:effectLst/>
                        </a:rPr>
                        <a:t> </a:t>
                      </a: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extLst>
                  <a:ext uri="{0D108BD9-81ED-4DB2-BD59-A6C34878D82A}">
                    <a16:rowId xmlns:a16="http://schemas.microsoft.com/office/drawing/2014/main" val="262002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dk1"/>
                          </a:solidFill>
                          <a:effectLst/>
                        </a:rPr>
                        <a:t>Cepillado bronquial </a:t>
                      </a:r>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Contenedor </a:t>
                      </a:r>
                      <a:r>
                        <a:rPr lang="es-ES" sz="1400" kern="1200" dirty="0" err="1">
                          <a:solidFill>
                            <a:schemeClr val="dk1"/>
                          </a:solidFill>
                          <a:effectLst/>
                          <a:latin typeface="+mn-lt"/>
                          <a:ea typeface="+mn-ea"/>
                          <a:cs typeface="+mn-cs"/>
                        </a:rPr>
                        <a:t>estéril</a:t>
                      </a:r>
                      <a:r>
                        <a:rPr lang="es-ES" sz="1400" kern="1200" dirty="0">
                          <a:solidFill>
                            <a:schemeClr val="dk1"/>
                          </a:solidFill>
                          <a:effectLst/>
                          <a:latin typeface="+mn-lt"/>
                          <a:ea typeface="+mn-ea"/>
                          <a:cs typeface="+mn-cs"/>
                        </a:rPr>
                        <a:t> </a:t>
                      </a:r>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err="1">
                          <a:solidFill>
                            <a:schemeClr val="dk1"/>
                          </a:solidFill>
                          <a:effectLst/>
                        </a:rPr>
                        <a:t>Fibrobroncoscopio</a:t>
                      </a:r>
                      <a:r>
                        <a:rPr lang="es-ES" sz="1400" kern="1200" dirty="0">
                          <a:solidFill>
                            <a:schemeClr val="dk1"/>
                          </a:solidFill>
                          <a:effectLst/>
                        </a:rPr>
                        <a:t> </a:t>
                      </a:r>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err="1">
                          <a:solidFill>
                            <a:schemeClr val="dk1"/>
                          </a:solidFill>
                          <a:effectLst/>
                        </a:rPr>
                        <a:t>Añadir</a:t>
                      </a:r>
                      <a:r>
                        <a:rPr lang="es-ES" sz="1400" kern="1200" dirty="0">
                          <a:solidFill>
                            <a:schemeClr val="dk1"/>
                          </a:solidFill>
                          <a:effectLst/>
                        </a:rPr>
                        <a:t> 1 ml de suero </a:t>
                      </a:r>
                      <a:r>
                        <a:rPr lang="es-ES" sz="1400" kern="1200" dirty="0" err="1">
                          <a:solidFill>
                            <a:schemeClr val="dk1"/>
                          </a:solidFill>
                          <a:effectLst/>
                        </a:rPr>
                        <a:t>fisiológico</a:t>
                      </a:r>
                      <a:r>
                        <a:rPr lang="es-ES" sz="1400" kern="1200" dirty="0">
                          <a:solidFill>
                            <a:schemeClr val="dk1"/>
                          </a:solidFill>
                          <a:effectLst/>
                        </a:rPr>
                        <a:t> </a:t>
                      </a:r>
                      <a:r>
                        <a:rPr lang="es-ES" sz="1400" kern="1200" dirty="0" err="1">
                          <a:solidFill>
                            <a:schemeClr val="dk1"/>
                          </a:solidFill>
                          <a:effectLst/>
                        </a:rPr>
                        <a:t>estéril</a:t>
                      </a:r>
                      <a:r>
                        <a:rPr lang="es-ES" sz="1400" kern="1200" dirty="0">
                          <a:solidFill>
                            <a:schemeClr val="dk1"/>
                          </a:solidFill>
                          <a:effectLst/>
                        </a:rPr>
                        <a:t> </a:t>
                      </a: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extLst>
                  <a:ext uri="{0D108BD9-81ED-4DB2-BD59-A6C34878D82A}">
                    <a16:rowId xmlns:a16="http://schemas.microsoft.com/office/drawing/2014/main" val="18037088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err="1">
                          <a:solidFill>
                            <a:schemeClr val="dk1"/>
                          </a:solidFill>
                          <a:effectLst/>
                        </a:rPr>
                        <a:t>Líquido</a:t>
                      </a:r>
                      <a:r>
                        <a:rPr lang="es-ES" sz="1400" b="1" kern="1200" dirty="0">
                          <a:solidFill>
                            <a:schemeClr val="dk1"/>
                          </a:solidFill>
                          <a:effectLst/>
                        </a:rPr>
                        <a:t> pleural </a:t>
                      </a:r>
                      <a:endParaRPr lang="es-ES"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a:txBody>
                    <a:bodyPr/>
                    <a:lstStyle/>
                    <a:p>
                      <a:r>
                        <a:rPr lang="es-ES" sz="1400" kern="1200" dirty="0">
                          <a:solidFill>
                            <a:schemeClr val="dk1"/>
                          </a:solidFill>
                          <a:effectLst/>
                        </a:rPr>
                        <a:t>Contenedor </a:t>
                      </a:r>
                      <a:r>
                        <a:rPr lang="es-ES" sz="1400" kern="1200" dirty="0" err="1">
                          <a:solidFill>
                            <a:schemeClr val="dk1"/>
                          </a:solidFill>
                          <a:effectLst/>
                        </a:rPr>
                        <a:t>estéril</a:t>
                      </a:r>
                      <a:endParaRPr lang="es-ES" sz="1400" kern="1200" dirty="0">
                        <a:solidFill>
                          <a:schemeClr val="dk1"/>
                        </a:solidFill>
                        <a:effectLst/>
                      </a:endParaRPr>
                    </a:p>
                    <a:p>
                      <a:endParaRPr lang="es-ES" sz="1400" kern="1200" dirty="0">
                        <a:solidFill>
                          <a:schemeClr val="dk1"/>
                        </a:solidFill>
                        <a:effectLst/>
                      </a:endParaRPr>
                    </a:p>
                    <a:p>
                      <a:r>
                        <a:rPr lang="es-ES" sz="1400" kern="1200" dirty="0">
                          <a:solidFill>
                            <a:srgbClr val="FF0000"/>
                          </a:solidFill>
                          <a:effectLst/>
                        </a:rPr>
                        <a:t>MT para anaerobios</a:t>
                      </a:r>
                    </a:p>
                    <a:p>
                      <a:r>
                        <a:rPr lang="es-ES" sz="1400" kern="1200" dirty="0">
                          <a:solidFill>
                            <a:schemeClr val="dk1"/>
                          </a:solidFill>
                          <a:effectLst/>
                        </a:rPr>
                        <a:t> </a:t>
                      </a:r>
                      <a:endParaRPr lang="es-ES" sz="1400" dirty="0">
                        <a:effectLst/>
                      </a:endParaRPr>
                    </a:p>
                    <a:p>
                      <a:r>
                        <a:rPr lang="es-ES" sz="1400" kern="1200" dirty="0">
                          <a:solidFill>
                            <a:schemeClr val="dk1"/>
                          </a:solidFill>
                          <a:effectLst/>
                        </a:rPr>
                        <a:t>Frascos hemocultivos </a:t>
                      </a:r>
                      <a:endParaRPr lang="es-ES" sz="1400"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rPr>
                        <a:t>El que se pueda obtener </a:t>
                      </a:r>
                      <a:endParaRPr lang="es-ES"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rPr>
                        <a:t>Toracocentesis </a:t>
                      </a:r>
                      <a:endParaRPr lang="es-ES"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nchor="ctr"/>
                </a:tc>
                <a:extLst>
                  <a:ext uri="{0D108BD9-81ED-4DB2-BD59-A6C34878D82A}">
                    <a16:rowId xmlns:a16="http://schemas.microsoft.com/office/drawing/2014/main" val="1177582507"/>
                  </a:ext>
                </a:extLst>
              </a:tr>
            </a:tbl>
          </a:graphicData>
        </a:graphic>
      </p:graphicFrame>
    </p:spTree>
    <p:extLst>
      <p:ext uri="{BB962C8B-B14F-4D97-AF65-F5344CB8AC3E}">
        <p14:creationId xmlns:p14="http://schemas.microsoft.com/office/powerpoint/2010/main" val="311450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6B5F2D-6E0F-7A1E-0173-0C5D6A9A1D00}"/>
              </a:ext>
            </a:extLst>
          </p:cNvPr>
          <p:cNvSpPr>
            <a:spLocks noGrp="1"/>
          </p:cNvSpPr>
          <p:nvPr>
            <p:ph type="title"/>
          </p:nvPr>
        </p:nvSpPr>
        <p:spPr>
          <a:xfrm>
            <a:off x="572493" y="238539"/>
            <a:ext cx="11018520" cy="1434415"/>
          </a:xfrm>
        </p:spPr>
        <p:txBody>
          <a:bodyPr anchor="b">
            <a:normAutofit/>
          </a:bodyPr>
          <a:lstStyle/>
          <a:p>
            <a:r>
              <a:rPr lang="es-ES" sz="4600" b="1"/>
              <a:t>Conservación de las muestras hasta su procesamiento</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B2C76AB-E5F1-FC2E-B32E-71893AD320FD}"/>
              </a:ext>
            </a:extLst>
          </p:cNvPr>
          <p:cNvSpPr>
            <a:spLocks noGrp="1"/>
          </p:cNvSpPr>
          <p:nvPr>
            <p:ph idx="1"/>
          </p:nvPr>
        </p:nvSpPr>
        <p:spPr>
          <a:xfrm>
            <a:off x="572493" y="2071316"/>
            <a:ext cx="6713552" cy="4119172"/>
          </a:xfrm>
        </p:spPr>
        <p:txBody>
          <a:bodyPr anchor="t">
            <a:normAutofit/>
          </a:bodyPr>
          <a:lstStyle/>
          <a:p>
            <a:r>
              <a:rPr lang="es-ES" sz="2200"/>
              <a:t>Deben enviarse lo más rápidamente posible al servicio de Microbiología</a:t>
            </a:r>
          </a:p>
          <a:p>
            <a:pPr lvl="1"/>
            <a:r>
              <a:rPr lang="es-ES" sz="2200" i="1"/>
              <a:t>Shigella spp. N. gonorrhoeae, N. meningitidis, H. influenza, S. pneumoniae </a:t>
            </a:r>
            <a:r>
              <a:rPr lang="es-ES" sz="2200"/>
              <a:t>y bacterias anaerobias.</a:t>
            </a:r>
          </a:p>
          <a:p>
            <a:r>
              <a:rPr lang="es-ES" sz="2200"/>
              <a:t>Se deben entregar antes de 15-30 minutos: pequeños volúmenes de líquido (1mL) o tejido (1cm)</a:t>
            </a:r>
          </a:p>
          <a:p>
            <a:r>
              <a:rPr lang="es-ES" sz="2200"/>
              <a:t>Se podrán transportar a temperatura ambiente si el transporte es inmediato</a:t>
            </a:r>
          </a:p>
          <a:p>
            <a:endParaRPr lang="es-ES" sz="2200"/>
          </a:p>
          <a:p>
            <a:endParaRPr lang="es-ES" sz="2200"/>
          </a:p>
          <a:p>
            <a:endParaRPr lang="es-ES" sz="2200"/>
          </a:p>
        </p:txBody>
      </p:sp>
      <p:pic>
        <p:nvPicPr>
          <p:cNvPr id="3074" name="Picture 2" descr="Coyote Donador - ¿Cómo conservar la muestra de sangre si no se puede hacer  el análisis inmediatamente? La sangre debe ser refrigerada a 4°C (debe de  estar en nevera).El recuento de glóbulos">
            <a:extLst>
              <a:ext uri="{FF2B5EF4-FFF2-40B4-BE49-F238E27FC236}">
                <a16:creationId xmlns:a16="http://schemas.microsoft.com/office/drawing/2014/main" id="{2CEB3ACC-BEF3-53F0-0F2B-BC0B7B06EC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7" r="1718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7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7A13E-E3BE-C7A3-EAFE-E95DB3E0A368}"/>
              </a:ext>
            </a:extLst>
          </p:cNvPr>
          <p:cNvSpPr>
            <a:spLocks noGrp="1"/>
          </p:cNvSpPr>
          <p:nvPr>
            <p:ph type="title"/>
          </p:nvPr>
        </p:nvSpPr>
        <p:spPr/>
        <p:txBody>
          <a:bodyPr/>
          <a:lstStyle/>
          <a:p>
            <a:r>
              <a:rPr lang="es-ES" b="1" dirty="0"/>
              <a:t>Conservación de las principales muestras si no pueden ser entregadas inmediatamente</a:t>
            </a:r>
          </a:p>
        </p:txBody>
      </p:sp>
      <p:graphicFrame>
        <p:nvGraphicFramePr>
          <p:cNvPr id="4" name="Tabla 4">
            <a:extLst>
              <a:ext uri="{FF2B5EF4-FFF2-40B4-BE49-F238E27FC236}">
                <a16:creationId xmlns:a16="http://schemas.microsoft.com/office/drawing/2014/main" id="{DB2E33FD-0017-1CA9-0A49-E2FB965D6149}"/>
              </a:ext>
            </a:extLst>
          </p:cNvPr>
          <p:cNvGraphicFramePr>
            <a:graphicFrameLocks noGrp="1"/>
          </p:cNvGraphicFramePr>
          <p:nvPr>
            <p:ph idx="1"/>
            <p:extLst>
              <p:ext uri="{D42A27DB-BD31-4B8C-83A1-F6EECF244321}">
                <p14:modId xmlns:p14="http://schemas.microsoft.com/office/powerpoint/2010/main" val="1591320523"/>
              </p:ext>
            </p:extLst>
          </p:nvPr>
        </p:nvGraphicFramePr>
        <p:xfrm>
          <a:off x="838200" y="1825625"/>
          <a:ext cx="10515600" cy="4577080"/>
        </p:xfrm>
        <a:graphic>
          <a:graphicData uri="http://schemas.openxmlformats.org/drawingml/2006/table">
            <a:tbl>
              <a:tblPr firstRow="1" bandRow="1">
                <a:tableStyleId>{93296810-A885-4BE3-A3E7-6D5BEEA58F35}</a:tableStyleId>
              </a:tblPr>
              <a:tblGrid>
                <a:gridCol w="5257800">
                  <a:extLst>
                    <a:ext uri="{9D8B030D-6E8A-4147-A177-3AD203B41FA5}">
                      <a16:colId xmlns:a16="http://schemas.microsoft.com/office/drawing/2014/main" val="2602655875"/>
                    </a:ext>
                  </a:extLst>
                </a:gridCol>
                <a:gridCol w="5257800">
                  <a:extLst>
                    <a:ext uri="{9D8B030D-6E8A-4147-A177-3AD203B41FA5}">
                      <a16:colId xmlns:a16="http://schemas.microsoft.com/office/drawing/2014/main" val="207326827"/>
                    </a:ext>
                  </a:extLst>
                </a:gridCol>
              </a:tblGrid>
              <a:tr h="370840">
                <a:tc>
                  <a:txBody>
                    <a:bodyPr/>
                    <a:lstStyle/>
                    <a:p>
                      <a:pPr algn="ctr"/>
                      <a:r>
                        <a:rPr lang="es-ES" dirty="0"/>
                        <a:t>&lt; 24 h Temperatura ambiente</a:t>
                      </a:r>
                    </a:p>
                  </a:txBody>
                  <a:tcPr/>
                </a:tc>
                <a:tc>
                  <a:txBody>
                    <a:bodyPr/>
                    <a:lstStyle/>
                    <a:p>
                      <a:pPr algn="ctr"/>
                      <a:r>
                        <a:rPr lang="es-ES" dirty="0"/>
                        <a:t>&lt; 24 h, 2-8 </a:t>
                      </a:r>
                      <a:r>
                        <a:rPr lang="es-ES" dirty="0" err="1"/>
                        <a:t>ºC</a:t>
                      </a:r>
                      <a:endParaRPr lang="es-ES" dirty="0"/>
                    </a:p>
                  </a:txBody>
                  <a:tcPr/>
                </a:tc>
                <a:extLst>
                  <a:ext uri="{0D108BD9-81ED-4DB2-BD59-A6C34878D82A}">
                    <a16:rowId xmlns:a16="http://schemas.microsoft.com/office/drawing/2014/main" val="2443993031"/>
                  </a:ext>
                </a:extLst>
              </a:tr>
              <a:tr h="370840">
                <a:tc>
                  <a:txBody>
                    <a:bodyPr/>
                    <a:lstStyle/>
                    <a:p>
                      <a:r>
                        <a:rPr lang="es-ES" sz="1800" b="1" kern="1200" dirty="0">
                          <a:solidFill>
                            <a:schemeClr val="dk1"/>
                          </a:solidFill>
                          <a:effectLst/>
                        </a:rPr>
                        <a:t>Hemocultivos</a:t>
                      </a:r>
                      <a:endParaRPr lang="es-ES" dirty="0"/>
                    </a:p>
                    <a:p>
                      <a:r>
                        <a:rPr lang="es-ES" sz="1800" b="1" kern="1200" dirty="0" err="1">
                          <a:solidFill>
                            <a:schemeClr val="dk1"/>
                          </a:solidFill>
                          <a:effectLst/>
                        </a:rPr>
                        <a:t>Líquido</a:t>
                      </a:r>
                      <a:r>
                        <a:rPr lang="es-ES" sz="1800" b="1" kern="1200" dirty="0">
                          <a:solidFill>
                            <a:schemeClr val="dk1"/>
                          </a:solidFill>
                          <a:effectLst/>
                        </a:rPr>
                        <a:t> </a:t>
                      </a:r>
                      <a:r>
                        <a:rPr lang="es-ES" sz="1800" b="1" kern="1200" dirty="0" err="1">
                          <a:solidFill>
                            <a:schemeClr val="dk1"/>
                          </a:solidFill>
                          <a:effectLst/>
                        </a:rPr>
                        <a:t>cefalorraquídeo</a:t>
                      </a:r>
                      <a:r>
                        <a:rPr lang="es-ES" sz="1800" b="1" kern="1200" dirty="0">
                          <a:solidFill>
                            <a:schemeClr val="dk1"/>
                          </a:solidFill>
                          <a:effectLst/>
                        </a:rPr>
                        <a:t>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Genital: </a:t>
                      </a:r>
                      <a:r>
                        <a:rPr lang="es-ES" sz="1800" b="1" kern="1200" dirty="0" err="1">
                          <a:solidFill>
                            <a:schemeClr val="dk1"/>
                          </a:solidFill>
                          <a:effectLst/>
                        </a:rPr>
                        <a:t>secreción</a:t>
                      </a:r>
                      <a:r>
                        <a:rPr lang="es-ES" sz="1800" b="1" kern="1200" dirty="0">
                          <a:solidFill>
                            <a:schemeClr val="dk1"/>
                          </a:solidFill>
                          <a:effectLst/>
                        </a:rPr>
                        <a:t> </a:t>
                      </a:r>
                      <a:r>
                        <a:rPr lang="es-ES" sz="1800" b="1" kern="1200" dirty="0" err="1">
                          <a:solidFill>
                            <a:schemeClr val="dk1"/>
                          </a:solidFill>
                          <a:effectLst/>
                        </a:rPr>
                        <a:t>prostática</a:t>
                      </a:r>
                      <a:r>
                        <a:rPr lang="es-ES" sz="1800" b="1" kern="1200" dirty="0">
                          <a:solidFill>
                            <a:schemeClr val="dk1"/>
                          </a:solidFill>
                          <a:effectLst/>
                        </a:rPr>
                        <a:t>, cervical, uretral, vaginal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Conjuntival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err="1">
                          <a:solidFill>
                            <a:schemeClr val="dk1"/>
                          </a:solidFill>
                          <a:effectLst/>
                        </a:rPr>
                        <a:t>Oído</a:t>
                      </a:r>
                      <a:r>
                        <a:rPr lang="es-ES" sz="1800" b="1" kern="1200" dirty="0">
                          <a:solidFill>
                            <a:schemeClr val="dk1"/>
                          </a:solidFill>
                          <a:effectLst/>
                        </a:rPr>
                        <a:t> interno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TRS: Oral, Nasal, </a:t>
                      </a:r>
                      <a:r>
                        <a:rPr lang="es-ES" sz="1800" b="1" kern="1200" dirty="0" err="1">
                          <a:solidFill>
                            <a:schemeClr val="dk1"/>
                          </a:solidFill>
                          <a:effectLst/>
                        </a:rPr>
                        <a:t>Faríngeo</a:t>
                      </a:r>
                      <a:r>
                        <a:rPr lang="es-ES" sz="1800" b="1" kern="1200" dirty="0">
                          <a:solidFill>
                            <a:schemeClr val="dk1"/>
                          </a:solidFill>
                          <a:effectLst/>
                        </a:rPr>
                        <a:t>, Sinusal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a:txBody>
                  <a:tcPr/>
                </a:tc>
                <a:tc>
                  <a:txBody>
                    <a:bodyPr/>
                    <a:lstStyle/>
                    <a:p>
                      <a:r>
                        <a:rPr lang="es-ES" sz="1800" b="1" kern="1200" dirty="0">
                          <a:solidFill>
                            <a:schemeClr val="dk1"/>
                          </a:solidFill>
                          <a:effectLst/>
                        </a:rPr>
                        <a:t>Catéter intravenoso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Otros </a:t>
                      </a:r>
                      <a:r>
                        <a:rPr lang="es-ES" sz="1800" b="1" kern="1200" dirty="0" err="1">
                          <a:solidFill>
                            <a:schemeClr val="dk1"/>
                          </a:solidFill>
                          <a:effectLst/>
                        </a:rPr>
                        <a:t>líquidos</a:t>
                      </a:r>
                      <a:r>
                        <a:rPr lang="es-ES" sz="1800" b="1" kern="1200" dirty="0">
                          <a:solidFill>
                            <a:schemeClr val="dk1"/>
                          </a:solidFill>
                          <a:effectLst/>
                        </a:rPr>
                        <a:t> estériles: abdominal, </a:t>
                      </a:r>
                      <a:r>
                        <a:rPr lang="es-ES" sz="1800" b="1" kern="1200" dirty="0" err="1">
                          <a:solidFill>
                            <a:schemeClr val="dk1"/>
                          </a:solidFill>
                          <a:effectLst/>
                        </a:rPr>
                        <a:t>amniótico</a:t>
                      </a:r>
                      <a:r>
                        <a:rPr lang="es-ES" sz="1800" b="1" kern="1200" dirty="0">
                          <a:solidFill>
                            <a:schemeClr val="dk1"/>
                          </a:solidFill>
                          <a:effectLst/>
                        </a:rPr>
                        <a:t>, pleural, </a:t>
                      </a:r>
                      <a:r>
                        <a:rPr lang="es-ES" sz="1800" b="1" kern="1200" dirty="0" err="1">
                          <a:solidFill>
                            <a:schemeClr val="dk1"/>
                          </a:solidFill>
                          <a:effectLst/>
                        </a:rPr>
                        <a:t>ascítico</a:t>
                      </a:r>
                      <a:r>
                        <a:rPr lang="es-ES" sz="1800" b="1" kern="1200" dirty="0">
                          <a:solidFill>
                            <a:schemeClr val="dk1"/>
                          </a:solidFill>
                          <a:effectLst/>
                        </a:rPr>
                        <a:t>, biliar, articular, sinovial, </a:t>
                      </a:r>
                      <a:r>
                        <a:rPr lang="es-ES" sz="1800" b="1" kern="1200" dirty="0" err="1">
                          <a:solidFill>
                            <a:schemeClr val="dk1"/>
                          </a:solidFill>
                          <a:effectLst/>
                        </a:rPr>
                        <a:t>pericárdico</a:t>
                      </a:r>
                      <a:r>
                        <a:rPr lang="es-ES" sz="1800" b="1" kern="1200" dirty="0">
                          <a:solidFill>
                            <a:schemeClr val="dk1"/>
                          </a:solidFill>
                          <a:effectLst/>
                        </a:rPr>
                        <a:t>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Abscesos abiertos / heridas /quemaduras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Abscesos cerrados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Biopsias/tejidos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Orina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Orina </a:t>
                      </a:r>
                      <a:r>
                        <a:rPr lang="es-ES" sz="1800" b="1" kern="1200" dirty="0" err="1">
                          <a:solidFill>
                            <a:schemeClr val="dk1"/>
                          </a:solidFill>
                          <a:effectLst/>
                        </a:rPr>
                        <a:t>suprapúbica</a:t>
                      </a:r>
                      <a:r>
                        <a:rPr lang="es-ES" sz="1800" b="1" kern="1200" dirty="0">
                          <a:solidFill>
                            <a:schemeClr val="dk1"/>
                          </a:solidFill>
                          <a:effectLst/>
                        </a:rPr>
                        <a:t>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Heces </a:t>
                      </a:r>
                      <a:endParaRPr lang="es-ES" dirty="0"/>
                    </a:p>
                    <a:p>
                      <a:r>
                        <a:rPr lang="es-ES" sz="1800" b="1" kern="1200" dirty="0" err="1">
                          <a:solidFill>
                            <a:schemeClr val="dk1"/>
                          </a:solidFill>
                          <a:effectLst/>
                        </a:rPr>
                        <a:t>Oído</a:t>
                      </a:r>
                      <a:r>
                        <a:rPr lang="es-ES" sz="1800" b="1" kern="1200" dirty="0">
                          <a:solidFill>
                            <a:schemeClr val="dk1"/>
                          </a:solidFill>
                          <a:effectLst/>
                        </a:rPr>
                        <a:t> externo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rPr>
                        <a:t>Muestras del Tracto Respiratorio Inferior: esputo, esputo inducido, aspirado traqueal, aspirado bronquial, lavado </a:t>
                      </a:r>
                      <a:r>
                        <a:rPr lang="es-ES" sz="1800" b="1" kern="1200" dirty="0" err="1">
                          <a:solidFill>
                            <a:schemeClr val="dk1"/>
                          </a:solidFill>
                          <a:effectLst/>
                        </a:rPr>
                        <a:t>broncoalveolar</a:t>
                      </a:r>
                      <a:r>
                        <a:rPr lang="es-ES" sz="1800" b="1" kern="1200" dirty="0">
                          <a:solidFill>
                            <a:schemeClr val="dk1"/>
                          </a:solidFill>
                          <a:effectLst/>
                        </a:rPr>
                        <a:t>, etc.</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a:txBody>
                  <a:tcPr/>
                </a:tc>
                <a:extLst>
                  <a:ext uri="{0D108BD9-81ED-4DB2-BD59-A6C34878D82A}">
                    <a16:rowId xmlns:a16="http://schemas.microsoft.com/office/drawing/2014/main" val="68544403"/>
                  </a:ext>
                </a:extLst>
              </a:tr>
            </a:tbl>
          </a:graphicData>
        </a:graphic>
      </p:graphicFrame>
    </p:spTree>
    <p:extLst>
      <p:ext uri="{BB962C8B-B14F-4D97-AF65-F5344CB8AC3E}">
        <p14:creationId xmlns:p14="http://schemas.microsoft.com/office/powerpoint/2010/main" val="113280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207B86-367A-E8DA-0726-67719CE46965}"/>
              </a:ext>
            </a:extLst>
          </p:cNvPr>
          <p:cNvSpPr>
            <a:spLocks noGrp="1"/>
          </p:cNvSpPr>
          <p:nvPr>
            <p:ph type="title"/>
          </p:nvPr>
        </p:nvSpPr>
        <p:spPr>
          <a:xfrm>
            <a:off x="572493" y="238539"/>
            <a:ext cx="11018520" cy="1434415"/>
          </a:xfrm>
        </p:spPr>
        <p:txBody>
          <a:bodyPr anchor="b">
            <a:normAutofit/>
          </a:bodyPr>
          <a:lstStyle/>
          <a:p>
            <a:r>
              <a:rPr lang="es-ES" sz="5400" b="1"/>
              <a:t>Criterios de rechazo de muestra</a:t>
            </a:r>
            <a:endParaRPr lang="es-ES" sz="5400"/>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39C4C99-C64C-DCD2-B04C-D2F057BF76C4}"/>
              </a:ext>
            </a:extLst>
          </p:cNvPr>
          <p:cNvSpPr>
            <a:spLocks noGrp="1"/>
          </p:cNvSpPr>
          <p:nvPr>
            <p:ph idx="1"/>
          </p:nvPr>
        </p:nvSpPr>
        <p:spPr>
          <a:xfrm>
            <a:off x="572493" y="2071316"/>
            <a:ext cx="6713552" cy="4119172"/>
          </a:xfrm>
        </p:spPr>
        <p:txBody>
          <a:bodyPr anchor="t">
            <a:normAutofit/>
          </a:bodyPr>
          <a:lstStyle/>
          <a:p>
            <a:r>
              <a:rPr lang="es-ES" sz="2200" dirty="0">
                <a:effectLst/>
                <a:ea typeface="Times New Roman" panose="02020603050405020304" pitchFamily="18" charset="0"/>
                <a:cs typeface="Times New Roman" panose="02020603050405020304" pitchFamily="18" charset="0"/>
              </a:rPr>
              <a:t>Identificación incorrecta</a:t>
            </a:r>
          </a:p>
          <a:p>
            <a:endParaRPr lang="es-ES" sz="2200" dirty="0">
              <a:effectLst/>
              <a:ea typeface="Times New Roman" panose="02020603050405020304" pitchFamily="18" charset="0"/>
              <a:cs typeface="Times New Roman" panose="02020603050405020304" pitchFamily="18" charset="0"/>
            </a:endParaRPr>
          </a:p>
          <a:p>
            <a:r>
              <a:rPr lang="es-ES" sz="2200" dirty="0">
                <a:ea typeface="Calibri" panose="020F0502020204030204" pitchFamily="34" charset="0"/>
                <a:cs typeface="Times New Roman" panose="02020603050405020304" pitchFamily="18" charset="0"/>
              </a:rPr>
              <a:t>Transporte/conservación inadecuado</a:t>
            </a:r>
          </a:p>
          <a:p>
            <a:endParaRPr lang="es-ES" sz="2200" dirty="0">
              <a:ea typeface="Calibri" panose="020F0502020204030204" pitchFamily="34" charset="0"/>
              <a:cs typeface="Times New Roman" panose="02020603050405020304" pitchFamily="18" charset="0"/>
            </a:endParaRPr>
          </a:p>
          <a:p>
            <a:r>
              <a:rPr lang="es-ES" sz="2200" dirty="0">
                <a:effectLst/>
                <a:ea typeface="Calibri" panose="020F0502020204030204" pitchFamily="34" charset="0"/>
                <a:cs typeface="Times New Roman" panose="02020603050405020304" pitchFamily="18" charset="0"/>
              </a:rPr>
              <a:t>Muestras de mala calidad para el cultivo</a:t>
            </a:r>
          </a:p>
          <a:p>
            <a:endParaRPr lang="es-ES" sz="2200" dirty="0">
              <a:effectLst/>
              <a:ea typeface="Calibri" panose="020F0502020204030204" pitchFamily="34" charset="0"/>
              <a:cs typeface="Times New Roman" panose="02020603050405020304" pitchFamily="18" charset="0"/>
            </a:endParaRPr>
          </a:p>
          <a:p>
            <a:r>
              <a:rPr lang="es-ES" sz="2200" dirty="0">
                <a:ea typeface="Calibri" panose="020F0502020204030204" pitchFamily="34" charset="0"/>
                <a:cs typeface="Times New Roman" panose="02020603050405020304" pitchFamily="18" charset="0"/>
              </a:rPr>
              <a:t>Tipo de muestra no adecuada para el estudio solicitado. (Cultivo de bacterias anaerobias)</a:t>
            </a:r>
            <a:endParaRPr lang="es-ES" sz="2200" dirty="0">
              <a:effectLst/>
              <a:ea typeface="Calibri" panose="020F0502020204030204" pitchFamily="34" charset="0"/>
              <a:cs typeface="Times New Roman" panose="02020603050405020304" pitchFamily="18" charset="0"/>
            </a:endParaRPr>
          </a:p>
          <a:p>
            <a:endParaRPr lang="es-ES" sz="2200" dirty="0"/>
          </a:p>
        </p:txBody>
      </p:sp>
      <p:pic>
        <p:nvPicPr>
          <p:cNvPr id="4098" name="Picture 2" descr="Eres sensible al rechazo?">
            <a:extLst>
              <a:ext uri="{FF2B5EF4-FFF2-40B4-BE49-F238E27FC236}">
                <a16:creationId xmlns:a16="http://schemas.microsoft.com/office/drawing/2014/main" id="{E249FCA6-0247-9D84-537D-0B6A43417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73" r="1880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5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5" name="Rectangle 2458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24E006-7553-CC37-C156-ED1507221889}"/>
              </a:ext>
            </a:extLst>
          </p:cNvPr>
          <p:cNvSpPr>
            <a:spLocks noGrp="1"/>
          </p:cNvSpPr>
          <p:nvPr>
            <p:ph type="title"/>
          </p:nvPr>
        </p:nvSpPr>
        <p:spPr>
          <a:xfrm>
            <a:off x="572493" y="238539"/>
            <a:ext cx="11018520" cy="1434415"/>
          </a:xfrm>
        </p:spPr>
        <p:txBody>
          <a:bodyPr anchor="b">
            <a:normAutofit/>
          </a:bodyPr>
          <a:lstStyle/>
          <a:p>
            <a:r>
              <a:rPr lang="es-ES" sz="5400" b="1" dirty="0"/>
              <a:t>Identificación incorrecta</a:t>
            </a:r>
          </a:p>
        </p:txBody>
      </p:sp>
      <p:sp>
        <p:nvSpPr>
          <p:cNvPr id="2458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0FA51-E9D1-1FC7-BC6D-C05102E52A0D}"/>
              </a:ext>
            </a:extLst>
          </p:cNvPr>
          <p:cNvSpPr>
            <a:spLocks noGrp="1"/>
          </p:cNvSpPr>
          <p:nvPr>
            <p:ph idx="1"/>
          </p:nvPr>
        </p:nvSpPr>
        <p:spPr>
          <a:xfrm>
            <a:off x="572493" y="2071316"/>
            <a:ext cx="6713552" cy="4119172"/>
          </a:xfrm>
        </p:spPr>
        <p:txBody>
          <a:bodyPr anchor="t">
            <a:normAutofit/>
          </a:bodyPr>
          <a:lstStyle/>
          <a:p>
            <a:r>
              <a:rPr lang="es-ES" sz="2200" dirty="0">
                <a:effectLst/>
                <a:latin typeface="Calibri" panose="020F0502020204030204" pitchFamily="34" charset="0"/>
                <a:ea typeface="Times New Roman" panose="02020603050405020304" pitchFamily="18" charset="0"/>
                <a:cs typeface="Calibri" panose="020F0502020204030204" pitchFamily="34" charset="0"/>
              </a:rPr>
              <a:t>Muestra sin petición de pruebas</a:t>
            </a:r>
          </a:p>
          <a:p>
            <a:endParaRPr lang="es-ES" sz="2200" dirty="0">
              <a:effectLst/>
              <a:latin typeface="Calibri" panose="020F0502020204030204" pitchFamily="34" charset="0"/>
              <a:ea typeface="Calibri" panose="020F0502020204030204" pitchFamily="34" charset="0"/>
              <a:cs typeface="Calibri" panose="020F0502020204030204" pitchFamily="34" charset="0"/>
            </a:endParaRPr>
          </a:p>
          <a:p>
            <a:r>
              <a:rPr lang="es-ES" sz="2200" dirty="0">
                <a:effectLst/>
                <a:latin typeface="Calibri" panose="020F0502020204030204" pitchFamily="34" charset="0"/>
                <a:ea typeface="Times New Roman" panose="02020603050405020304" pitchFamily="18" charset="0"/>
                <a:cs typeface="Calibri" panose="020F0502020204030204" pitchFamily="34" charset="0"/>
              </a:rPr>
              <a:t>Muestra no/mal identificada</a:t>
            </a:r>
          </a:p>
          <a:p>
            <a:endParaRPr lang="es-ES" sz="2200" dirty="0">
              <a:effectLst/>
              <a:latin typeface="Calibri" panose="020F0502020204030204" pitchFamily="34" charset="0"/>
              <a:ea typeface="Calibri" panose="020F0502020204030204" pitchFamily="34" charset="0"/>
              <a:cs typeface="Calibri" panose="020F0502020204030204" pitchFamily="34" charset="0"/>
            </a:endParaRPr>
          </a:p>
          <a:p>
            <a:r>
              <a:rPr lang="es-ES" sz="2200" dirty="0">
                <a:effectLst/>
                <a:latin typeface="Calibri" panose="020F0502020204030204" pitchFamily="34" charset="0"/>
                <a:ea typeface="Times New Roman" panose="02020603050405020304" pitchFamily="18" charset="0"/>
                <a:cs typeface="Calibri" panose="020F0502020204030204" pitchFamily="34" charset="0"/>
              </a:rPr>
              <a:t>Datos de la muestra no coinciden con los datos del volante de petición</a:t>
            </a:r>
            <a:endParaRPr lang="es-ES" sz="2200" dirty="0">
              <a:effectLst/>
              <a:latin typeface="Calibri" panose="020F0502020204030204" pitchFamily="34" charset="0"/>
              <a:ea typeface="Calibri" panose="020F0502020204030204" pitchFamily="34" charset="0"/>
              <a:cs typeface="Calibri" panose="020F0502020204030204" pitchFamily="34" charset="0"/>
            </a:endParaRPr>
          </a:p>
          <a:p>
            <a:endParaRPr lang="es-ES" sz="2200" dirty="0"/>
          </a:p>
        </p:txBody>
      </p:sp>
      <p:pic>
        <p:nvPicPr>
          <p:cNvPr id="24580" name="Picture 4" descr="Etiquetas para Laboratorios y Farmacias, Brother">
            <a:extLst>
              <a:ext uri="{FF2B5EF4-FFF2-40B4-BE49-F238E27FC236}">
                <a16:creationId xmlns:a16="http://schemas.microsoft.com/office/drawing/2014/main" id="{2E9483A8-1712-DBD0-100A-241317D1D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79" r="16968"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93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1CAD04A-A71C-EF30-9E76-AF3ABA20FC61}"/>
              </a:ext>
            </a:extLst>
          </p:cNvPr>
          <p:cNvSpPr>
            <a:spLocks noGrp="1"/>
          </p:cNvSpPr>
          <p:nvPr>
            <p:ph type="title"/>
          </p:nvPr>
        </p:nvSpPr>
        <p:spPr>
          <a:xfrm>
            <a:off x="572493" y="238539"/>
            <a:ext cx="11018520" cy="1434415"/>
          </a:xfrm>
        </p:spPr>
        <p:txBody>
          <a:bodyPr anchor="b">
            <a:normAutofit/>
          </a:bodyPr>
          <a:lstStyle/>
          <a:p>
            <a:r>
              <a:rPr lang="es-ES" sz="5400" b="1" dirty="0"/>
              <a:t>Transporte inadecuado</a:t>
            </a:r>
          </a:p>
        </p:txBody>
      </p:sp>
      <p:sp>
        <p:nvSpPr>
          <p:cNvPr id="2560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3F3B8CC-4F4F-9F82-6842-7F565DBF1A5B}"/>
              </a:ext>
            </a:extLst>
          </p:cNvPr>
          <p:cNvSpPr>
            <a:spLocks noGrp="1"/>
          </p:cNvSpPr>
          <p:nvPr>
            <p:ph idx="1"/>
          </p:nvPr>
        </p:nvSpPr>
        <p:spPr>
          <a:xfrm>
            <a:off x="572493" y="2071316"/>
            <a:ext cx="6713552" cy="4119172"/>
          </a:xfrm>
        </p:spPr>
        <p:txBody>
          <a:bodyPr anchor="t">
            <a:normAutofit lnSpcReduction="10000"/>
          </a:bodyPr>
          <a:lstStyle/>
          <a:p>
            <a:r>
              <a:rPr lang="es-ES" sz="2200" dirty="0">
                <a:effectLst/>
                <a:ea typeface="Times New Roman" panose="02020603050405020304" pitchFamily="18" charset="0"/>
                <a:cs typeface="Times New Roman" panose="02020603050405020304" pitchFamily="18" charset="0"/>
              </a:rPr>
              <a:t>Medio de transporte, temperatura y/o tiempo inadecuados</a:t>
            </a:r>
          </a:p>
          <a:p>
            <a:endParaRPr lang="es-ES" sz="2200" dirty="0">
              <a:effectLst/>
              <a:ea typeface="Calibri" panose="020F0502020204030204" pitchFamily="34" charset="0"/>
              <a:cs typeface="Times New Roman" panose="02020603050405020304" pitchFamily="18" charset="0"/>
            </a:endParaRPr>
          </a:p>
          <a:p>
            <a:r>
              <a:rPr lang="es-ES" sz="2200" dirty="0">
                <a:effectLst/>
                <a:ea typeface="Times New Roman" panose="02020603050405020304" pitchFamily="18" charset="0"/>
                <a:cs typeface="Times New Roman" panose="02020603050405020304" pitchFamily="18" charset="0"/>
              </a:rPr>
              <a:t>Contenedor no estéril</a:t>
            </a:r>
          </a:p>
          <a:p>
            <a:endParaRPr lang="es-ES" sz="2200" dirty="0">
              <a:effectLst/>
              <a:ea typeface="Calibri" panose="020F0502020204030204" pitchFamily="34" charset="0"/>
              <a:cs typeface="Times New Roman" panose="02020603050405020304" pitchFamily="18" charset="0"/>
            </a:endParaRPr>
          </a:p>
          <a:p>
            <a:r>
              <a:rPr lang="es-ES" sz="2200" dirty="0">
                <a:effectLst/>
                <a:ea typeface="Times New Roman" panose="02020603050405020304" pitchFamily="18" charset="0"/>
                <a:cs typeface="Times New Roman" panose="02020603050405020304" pitchFamily="18" charset="0"/>
              </a:rPr>
              <a:t>Muestra en formol</a:t>
            </a:r>
          </a:p>
          <a:p>
            <a:endParaRPr lang="es-ES" sz="2200" dirty="0">
              <a:effectLst/>
              <a:ea typeface="Calibri" panose="020F0502020204030204" pitchFamily="34" charset="0"/>
              <a:cs typeface="Times New Roman" panose="02020603050405020304" pitchFamily="18" charset="0"/>
            </a:endParaRPr>
          </a:p>
          <a:p>
            <a:r>
              <a:rPr lang="es-ES" sz="2200" dirty="0">
                <a:effectLst/>
                <a:ea typeface="Times New Roman" panose="02020603050405020304" pitchFamily="18" charset="0"/>
                <a:cs typeface="Times New Roman" panose="02020603050405020304" pitchFamily="18" charset="0"/>
              </a:rPr>
              <a:t>Muestra derramada</a:t>
            </a:r>
          </a:p>
          <a:p>
            <a:endParaRPr lang="es-ES" sz="2200" dirty="0">
              <a:ea typeface="Calibri" panose="020F0502020204030204" pitchFamily="34" charset="0"/>
              <a:cs typeface="Times New Roman" panose="02020603050405020304" pitchFamily="18" charset="0"/>
            </a:endParaRPr>
          </a:p>
          <a:p>
            <a:r>
              <a:rPr lang="es-ES" sz="2200" dirty="0">
                <a:effectLst/>
                <a:ea typeface="Calibri" panose="020F0502020204030204" pitchFamily="34" charset="0"/>
                <a:cs typeface="Times New Roman" panose="02020603050405020304" pitchFamily="18" charset="0"/>
              </a:rPr>
              <a:t>Muestra enviada en jeringa con aguja</a:t>
            </a:r>
          </a:p>
          <a:p>
            <a:endParaRPr lang="es-ES" sz="2200" dirty="0"/>
          </a:p>
        </p:txBody>
      </p:sp>
      <p:pic>
        <p:nvPicPr>
          <p:cNvPr id="25602" name="Picture 2" descr="Una Muestra De Sangre Derramada Ilustración del Vector - Ilustración de  muestra, transparente: 38548220">
            <a:extLst>
              <a:ext uri="{FF2B5EF4-FFF2-40B4-BE49-F238E27FC236}">
                <a16:creationId xmlns:a16="http://schemas.microsoft.com/office/drawing/2014/main" id="{AE4F4FDD-47C2-E2FC-B3FC-DE817C41F7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14" r="2158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7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D3BDF4-8561-0DDD-A7B0-264EF914EDE4}"/>
              </a:ext>
            </a:extLst>
          </p:cNvPr>
          <p:cNvSpPr>
            <a:spLocks noGrp="1"/>
          </p:cNvSpPr>
          <p:nvPr>
            <p:ph type="title"/>
          </p:nvPr>
        </p:nvSpPr>
        <p:spPr>
          <a:xfrm>
            <a:off x="630936" y="640080"/>
            <a:ext cx="4818888" cy="1481328"/>
          </a:xfrm>
        </p:spPr>
        <p:txBody>
          <a:bodyPr anchor="b">
            <a:normAutofit/>
          </a:bodyPr>
          <a:lstStyle/>
          <a:p>
            <a:r>
              <a:rPr lang="es-ES" sz="5400" b="1" dirty="0"/>
              <a:t>Objetivo</a:t>
            </a:r>
            <a:endParaRPr lang="es-ES" sz="5400" dirty="0"/>
          </a:p>
        </p:txBody>
      </p:sp>
      <p:sp>
        <p:nvSpPr>
          <p:cNvPr id="2356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8348649-DA56-13F0-8CC8-96F44E624394}"/>
              </a:ext>
            </a:extLst>
          </p:cNvPr>
          <p:cNvSpPr>
            <a:spLocks noGrp="1"/>
          </p:cNvSpPr>
          <p:nvPr>
            <p:ph idx="1"/>
          </p:nvPr>
        </p:nvSpPr>
        <p:spPr>
          <a:xfrm>
            <a:off x="630936" y="2660904"/>
            <a:ext cx="4818888" cy="3547872"/>
          </a:xfrm>
        </p:spPr>
        <p:txBody>
          <a:bodyPr anchor="t">
            <a:normAutofit/>
          </a:bodyPr>
          <a:lstStyle/>
          <a:p>
            <a:endParaRPr lang="es-ES" sz="2200" b="1" dirty="0"/>
          </a:p>
          <a:p>
            <a:pPr>
              <a:buFont typeface="Arial" panose="020B0604020202020204" pitchFamily="34" charset="0"/>
              <a:buChar char="•"/>
            </a:pPr>
            <a:r>
              <a:rPr lang="es-ES" sz="2200" dirty="0"/>
              <a:t>Realizar una puesta a punto sobre la recogida, transporte y conservación de las muestras para cultivo bacteriológico, según las distintas localizaciones y características de las muestras </a:t>
            </a:r>
          </a:p>
          <a:p>
            <a:endParaRPr lang="es-ES" sz="2200" dirty="0"/>
          </a:p>
        </p:txBody>
      </p:sp>
      <p:pic>
        <p:nvPicPr>
          <p:cNvPr id="23554" name="Picture 2" descr="3. Los objetivos de la empresa | aprendeconomia">
            <a:extLst>
              <a:ext uri="{FF2B5EF4-FFF2-40B4-BE49-F238E27FC236}">
                <a16:creationId xmlns:a16="http://schemas.microsoft.com/office/drawing/2014/main" id="{69DC7C90-F849-2820-040B-A51DD31DDB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3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3" name="Rectangle 266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239700-80DA-13F9-7B31-4057B49D8EA2}"/>
              </a:ext>
            </a:extLst>
          </p:cNvPr>
          <p:cNvSpPr>
            <a:spLocks noGrp="1"/>
          </p:cNvSpPr>
          <p:nvPr>
            <p:ph type="title"/>
          </p:nvPr>
        </p:nvSpPr>
        <p:spPr>
          <a:xfrm>
            <a:off x="572493" y="238539"/>
            <a:ext cx="11018520" cy="1434415"/>
          </a:xfrm>
        </p:spPr>
        <p:txBody>
          <a:bodyPr anchor="b">
            <a:normAutofit/>
          </a:bodyPr>
          <a:lstStyle/>
          <a:p>
            <a:r>
              <a:rPr lang="es-ES" sz="5000" b="1"/>
              <a:t>Muestras de mala calidad para el cultivo</a:t>
            </a:r>
          </a:p>
        </p:txBody>
      </p:sp>
      <p:sp>
        <p:nvSpPr>
          <p:cNvPr id="266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4D24843-EED0-9A41-49D4-7715FAD4EA08}"/>
              </a:ext>
            </a:extLst>
          </p:cNvPr>
          <p:cNvSpPr>
            <a:spLocks noGrp="1"/>
          </p:cNvSpPr>
          <p:nvPr>
            <p:ph idx="1"/>
          </p:nvPr>
        </p:nvSpPr>
        <p:spPr>
          <a:xfrm>
            <a:off x="572493" y="2071316"/>
            <a:ext cx="6713552" cy="4119172"/>
          </a:xfrm>
        </p:spPr>
        <p:txBody>
          <a:bodyPr anchor="t">
            <a:normAutofit/>
          </a:bodyPr>
          <a:lstStyle/>
          <a:p>
            <a:r>
              <a:rPr lang="es-ES" sz="2000" dirty="0">
                <a:effectLst/>
                <a:ea typeface="Times New Roman" panose="02020603050405020304" pitchFamily="18" charset="0"/>
                <a:cs typeface="Times New Roman" panose="02020603050405020304" pitchFamily="18" charset="0"/>
              </a:rPr>
              <a:t>Absceso </a:t>
            </a:r>
            <a:r>
              <a:rPr lang="es-ES" sz="2000">
                <a:effectLst/>
                <a:ea typeface="Times New Roman" panose="02020603050405020304" pitchFamily="18" charset="0"/>
                <a:cs typeface="Times New Roman" panose="02020603050405020304" pitchFamily="18" charset="0"/>
              </a:rPr>
              <a:t>perirectal</a:t>
            </a:r>
            <a:r>
              <a:rPr lang="es-ES" sz="2000" dirty="0">
                <a:effectLst/>
                <a:ea typeface="Times New Roman" panose="02020603050405020304" pitchFamily="18" charset="0"/>
                <a:cs typeface="Times New Roman" panose="02020603050405020304" pitchFamily="18" charset="0"/>
              </a:rPr>
              <a:t> o pilonidal (Excepto los obtenidos por punción)</a:t>
            </a:r>
            <a:endParaRPr lang="es-ES" sz="2000" dirty="0">
              <a:effectLst/>
              <a:ea typeface="Calibri" panose="020F0502020204030204" pitchFamily="34" charset="0"/>
              <a:cs typeface="Times New Roman" panose="02020603050405020304" pitchFamily="18" charset="0"/>
            </a:endParaRPr>
          </a:p>
          <a:p>
            <a:r>
              <a:rPr lang="es-ES" sz="2000" dirty="0">
                <a:effectLst/>
                <a:ea typeface="Times New Roman" panose="02020603050405020304" pitchFamily="18" charset="0"/>
                <a:cs typeface="Times New Roman" panose="02020603050405020304" pitchFamily="18" charset="0"/>
              </a:rPr>
              <a:t>Loquios</a:t>
            </a:r>
          </a:p>
          <a:p>
            <a:r>
              <a:rPr lang="es-ES" sz="2000" dirty="0">
                <a:ea typeface="Calibri" panose="020F0502020204030204" pitchFamily="34" charset="0"/>
                <a:cs typeface="Times New Roman" panose="02020603050405020304" pitchFamily="18" charset="0"/>
              </a:rPr>
              <a:t>Vómito</a:t>
            </a:r>
            <a:endParaRPr lang="es-ES" sz="2000" dirty="0">
              <a:effectLst/>
              <a:ea typeface="Calibri" panose="020F0502020204030204" pitchFamily="34" charset="0"/>
              <a:cs typeface="Times New Roman" panose="02020603050405020304" pitchFamily="18" charset="0"/>
            </a:endParaRPr>
          </a:p>
          <a:p>
            <a:r>
              <a:rPr lang="es-ES" sz="2000" dirty="0">
                <a:effectLst/>
                <a:ea typeface="Times New Roman" panose="02020603050405020304" pitchFamily="18" charset="0"/>
                <a:cs typeface="Times New Roman" panose="02020603050405020304" pitchFamily="18" charset="0"/>
              </a:rPr>
              <a:t>Punta de sonda urinaria</a:t>
            </a:r>
            <a:endParaRPr lang="es-ES" sz="2000" dirty="0">
              <a:ea typeface="Times New Roman" panose="02020603050405020304" pitchFamily="18" charset="0"/>
              <a:cs typeface="Times New Roman" panose="02020603050405020304" pitchFamily="18" charset="0"/>
            </a:endParaRPr>
          </a:p>
          <a:p>
            <a:r>
              <a:rPr lang="es-ES" sz="2000" dirty="0">
                <a:effectLst/>
                <a:ea typeface="Times New Roman" panose="02020603050405020304" pitchFamily="18" charset="0"/>
                <a:cs typeface="Times New Roman" panose="02020603050405020304" pitchFamily="18" charset="0"/>
              </a:rPr>
              <a:t>Úlcera de decúbito y exudados nasales (Excepto para estudio de portadores de SARM)</a:t>
            </a:r>
            <a:endParaRPr lang="es-ES" sz="2000" dirty="0">
              <a:effectLst/>
              <a:ea typeface="Calibri" panose="020F0502020204030204" pitchFamily="34" charset="0"/>
              <a:cs typeface="Times New Roman" panose="02020603050405020304" pitchFamily="18" charset="0"/>
            </a:endParaRPr>
          </a:p>
          <a:p>
            <a:r>
              <a:rPr lang="es-ES" sz="2000" dirty="0">
                <a:effectLst/>
                <a:ea typeface="Times New Roman" panose="02020603050405020304" pitchFamily="18" charset="0"/>
                <a:cs typeface="Times New Roman" panose="02020603050405020304" pitchFamily="18" charset="0"/>
              </a:rPr>
              <a:t>Heces formes para coprocultivo</a:t>
            </a:r>
            <a:endParaRPr lang="es-ES" sz="2000" dirty="0">
              <a:effectLst/>
              <a:ea typeface="Calibri" panose="020F0502020204030204" pitchFamily="34" charset="0"/>
              <a:cs typeface="Times New Roman" panose="02020603050405020304" pitchFamily="18" charset="0"/>
            </a:endParaRPr>
          </a:p>
          <a:p>
            <a:r>
              <a:rPr lang="es-ES" sz="2000" dirty="0">
                <a:effectLst/>
                <a:ea typeface="Times New Roman" panose="02020603050405020304" pitchFamily="18" charset="0"/>
                <a:cs typeface="Times New Roman" panose="02020603050405020304" pitchFamily="18" charset="0"/>
              </a:rPr>
              <a:t>Esputo visiblemente contaminado con saliva</a:t>
            </a:r>
          </a:p>
          <a:p>
            <a:r>
              <a:rPr lang="es-ES" sz="2000" dirty="0">
                <a:ea typeface="Calibri" panose="020F0502020204030204" pitchFamily="34" charset="0"/>
                <a:cs typeface="Times New Roman" panose="02020603050405020304" pitchFamily="18" charset="0"/>
              </a:rPr>
              <a:t>Exudados vaginales para aislamiento de </a:t>
            </a:r>
            <a:r>
              <a:rPr lang="es-ES" sz="2000" i="1">
                <a:ea typeface="Calibri" panose="020F0502020204030204" pitchFamily="34" charset="0"/>
                <a:cs typeface="Times New Roman" panose="02020603050405020304" pitchFamily="18" charset="0"/>
              </a:rPr>
              <a:t>Neisseria</a:t>
            </a:r>
            <a:r>
              <a:rPr lang="es-ES" sz="2000" i="1" dirty="0">
                <a:ea typeface="Calibri" panose="020F0502020204030204" pitchFamily="34" charset="0"/>
                <a:cs typeface="Times New Roman" panose="02020603050405020304" pitchFamily="18" charset="0"/>
              </a:rPr>
              <a:t> </a:t>
            </a:r>
            <a:r>
              <a:rPr lang="es-ES" sz="2000" i="1">
                <a:ea typeface="Calibri" panose="020F0502020204030204" pitchFamily="34" charset="0"/>
                <a:cs typeface="Times New Roman" panose="02020603050405020304" pitchFamily="18" charset="0"/>
              </a:rPr>
              <a:t>gonorrhoeae</a:t>
            </a:r>
            <a:r>
              <a:rPr lang="es-ES" sz="2000" dirty="0">
                <a:ea typeface="Calibri" panose="020F0502020204030204" pitchFamily="34" charset="0"/>
                <a:cs typeface="Times New Roman" panose="02020603050405020304" pitchFamily="18" charset="0"/>
              </a:rPr>
              <a:t>.</a:t>
            </a:r>
          </a:p>
        </p:txBody>
      </p:sp>
      <p:pic>
        <p:nvPicPr>
          <p:cNvPr id="26628" name="Picture 4" descr="Guía de Cuidados de una Sonda Vesical | Proyecto Cuidar">
            <a:extLst>
              <a:ext uri="{FF2B5EF4-FFF2-40B4-BE49-F238E27FC236}">
                <a16:creationId xmlns:a16="http://schemas.microsoft.com/office/drawing/2014/main" id="{4296F304-FD92-0E4F-9B81-0571A77F2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92" r="2971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7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5" name="Rectangle 276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BC361E-3D7F-C01C-C996-3C170273B7CB}"/>
              </a:ext>
            </a:extLst>
          </p:cNvPr>
          <p:cNvSpPr>
            <a:spLocks noGrp="1"/>
          </p:cNvSpPr>
          <p:nvPr>
            <p:ph type="title"/>
          </p:nvPr>
        </p:nvSpPr>
        <p:spPr>
          <a:xfrm>
            <a:off x="572493" y="238539"/>
            <a:ext cx="11018520" cy="1434415"/>
          </a:xfrm>
        </p:spPr>
        <p:txBody>
          <a:bodyPr anchor="b">
            <a:normAutofit/>
          </a:bodyPr>
          <a:lstStyle/>
          <a:p>
            <a:r>
              <a:rPr lang="es-ES" sz="4600" b="1"/>
              <a:t>Muestras inadecuadas para cultivo anaerobio</a:t>
            </a:r>
          </a:p>
        </p:txBody>
      </p:sp>
      <p:sp>
        <p:nvSpPr>
          <p:cNvPr id="276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AD48B49-B0E3-D177-6893-E722AD407F56}"/>
              </a:ext>
            </a:extLst>
          </p:cNvPr>
          <p:cNvSpPr>
            <a:spLocks noGrp="1"/>
          </p:cNvSpPr>
          <p:nvPr>
            <p:ph idx="1"/>
          </p:nvPr>
        </p:nvSpPr>
        <p:spPr>
          <a:xfrm>
            <a:off x="572493" y="2071316"/>
            <a:ext cx="6713552" cy="4119172"/>
          </a:xfrm>
        </p:spPr>
        <p:txBody>
          <a:bodyPr anchor="t">
            <a:normAutofit/>
          </a:bodyPr>
          <a:lstStyle/>
          <a:p>
            <a:r>
              <a:rPr lang="es-ES" sz="2200" dirty="0">
                <a:effectLst/>
                <a:ea typeface="Times New Roman" panose="02020603050405020304" pitchFamily="18" charset="0"/>
                <a:cs typeface="Times New Roman" panose="02020603050405020304" pitchFamily="18" charset="0"/>
              </a:rPr>
              <a:t>Heces, hisopo rectal </a:t>
            </a:r>
          </a:p>
          <a:p>
            <a:endParaRPr lang="es-ES" sz="2200" dirty="0">
              <a:effectLst/>
              <a:ea typeface="Calibri" panose="020F0502020204030204" pitchFamily="34" charset="0"/>
              <a:cs typeface="Times New Roman" panose="02020603050405020304" pitchFamily="18" charset="0"/>
            </a:endParaRPr>
          </a:p>
          <a:p>
            <a:r>
              <a:rPr lang="es-ES" sz="2200" dirty="0">
                <a:effectLst/>
                <a:ea typeface="Times New Roman" panose="02020603050405020304" pitchFamily="18" charset="0"/>
                <a:cs typeface="Times New Roman" panose="02020603050405020304" pitchFamily="18" charset="0"/>
              </a:rPr>
              <a:t>Muestras sin medio de transporte anaerobio.</a:t>
            </a:r>
          </a:p>
          <a:p>
            <a:endParaRPr lang="es-ES" sz="2200" dirty="0">
              <a:ea typeface="Times New Roman" panose="02020603050405020304" pitchFamily="18" charset="0"/>
              <a:cs typeface="Times New Roman" panose="02020603050405020304" pitchFamily="18" charset="0"/>
            </a:endParaRPr>
          </a:p>
          <a:p>
            <a:r>
              <a:rPr lang="es-ES" sz="2200" dirty="0">
                <a:effectLst/>
                <a:ea typeface="Times New Roman" panose="02020603050405020304" pitchFamily="18" charset="0"/>
                <a:cs typeface="Times New Roman" panose="02020603050405020304" pitchFamily="18" charset="0"/>
              </a:rPr>
              <a:t>Muestras de tracto respiratorio (excepto punción pulmonar o cepillado bronquial por catéter telescopado)</a:t>
            </a:r>
          </a:p>
          <a:p>
            <a:pPr marL="0" indent="0">
              <a:buNone/>
            </a:pPr>
            <a:endParaRPr lang="es-ES" sz="2200" dirty="0">
              <a:effectLst/>
              <a:ea typeface="Calibri" panose="020F0502020204030204" pitchFamily="34" charset="0"/>
              <a:cs typeface="Times New Roman" panose="02020603050405020304" pitchFamily="18" charset="0"/>
            </a:endParaRPr>
          </a:p>
          <a:p>
            <a:r>
              <a:rPr lang="es-ES" sz="2200" dirty="0">
                <a:effectLst/>
                <a:ea typeface="Times New Roman" panose="02020603050405020304" pitchFamily="18" charset="0"/>
                <a:cs typeface="Times New Roman" panose="02020603050405020304" pitchFamily="18" charset="0"/>
              </a:rPr>
              <a:t>Muestras de tracto urogenital (excepto orina tomada por punción suprapúbica)</a:t>
            </a:r>
            <a:endParaRPr lang="es-ES" sz="2200" dirty="0">
              <a:effectLst/>
              <a:ea typeface="Calibri" panose="020F0502020204030204" pitchFamily="34" charset="0"/>
              <a:cs typeface="Times New Roman" panose="02020603050405020304" pitchFamily="18" charset="0"/>
            </a:endParaRPr>
          </a:p>
          <a:p>
            <a:endParaRPr lang="es-ES" sz="2200" dirty="0"/>
          </a:p>
        </p:txBody>
      </p:sp>
      <p:pic>
        <p:nvPicPr>
          <p:cNvPr id="27650" name="Picture 2" descr="Cómo aguantar la respiración por más tiempo: 11 Pasos">
            <a:extLst>
              <a:ext uri="{FF2B5EF4-FFF2-40B4-BE49-F238E27FC236}">
                <a16:creationId xmlns:a16="http://schemas.microsoft.com/office/drawing/2014/main" id="{5661AD65-C306-BA50-7705-7331CE68E7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27" r="1861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B9B374-5579-BE74-B2A6-9745C21C27A6}"/>
              </a:ext>
            </a:extLst>
          </p:cNvPr>
          <p:cNvSpPr>
            <a:spLocks noGrp="1"/>
          </p:cNvSpPr>
          <p:nvPr>
            <p:ph type="title"/>
          </p:nvPr>
        </p:nvSpPr>
        <p:spPr>
          <a:xfrm>
            <a:off x="572493" y="238539"/>
            <a:ext cx="11018520" cy="1434415"/>
          </a:xfrm>
        </p:spPr>
        <p:txBody>
          <a:bodyPr anchor="b">
            <a:normAutofit/>
          </a:bodyPr>
          <a:lstStyle/>
          <a:p>
            <a:r>
              <a:rPr lang="es-ES" sz="5400" b="1" dirty="0"/>
              <a:t>Conclusiones</a:t>
            </a:r>
          </a:p>
        </p:txBody>
      </p:sp>
      <p:sp>
        <p:nvSpPr>
          <p:cNvPr id="51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1969AA6-8CFC-9985-4268-B112A9390930}"/>
              </a:ext>
            </a:extLst>
          </p:cNvPr>
          <p:cNvSpPr>
            <a:spLocks noGrp="1"/>
          </p:cNvSpPr>
          <p:nvPr>
            <p:ph idx="1"/>
          </p:nvPr>
        </p:nvSpPr>
        <p:spPr>
          <a:xfrm>
            <a:off x="572493" y="2071316"/>
            <a:ext cx="6713552" cy="4119172"/>
          </a:xfrm>
        </p:spPr>
        <p:txBody>
          <a:bodyPr anchor="t">
            <a:normAutofit/>
          </a:bodyPr>
          <a:lstStyle/>
          <a:p>
            <a:r>
              <a:rPr lang="es-ES" sz="1700"/>
              <a:t>Siempre que sea posible son preferibles las muestras tomadas por aspiración con jeringa y aguja que muestras en hisopo.</a:t>
            </a:r>
          </a:p>
          <a:p>
            <a:r>
              <a:rPr lang="es-ES" sz="1700"/>
              <a:t>Si se sospecha de anaerobios se debe enviar la muestra en viales Portagerm (Pedir al laboratorio)</a:t>
            </a:r>
          </a:p>
          <a:p>
            <a:r>
              <a:rPr lang="es-ES" sz="1700"/>
              <a:t>Las muestras deben ser transportadas inmediatamente, teniendo especial cuidado con las muestras obtenidas por métodos invasivos.</a:t>
            </a:r>
          </a:p>
          <a:p>
            <a:r>
              <a:rPr lang="es-ES" sz="1700"/>
              <a:t>No son aceptables muestras derramadas, conservadas en formol, contaminadas con saliva, heces formes o enviadas en jeringa con aguja.</a:t>
            </a:r>
          </a:p>
          <a:p>
            <a:r>
              <a:rPr lang="es-ES" sz="1700"/>
              <a:t>No se procesarán muestras de fácil obtención (orinas, esputos y muestras superficiales obtenidas con torunda) en las que se sospeche posible contaminación con microbiota saprófita del área de recogida.</a:t>
            </a:r>
          </a:p>
          <a:p>
            <a:r>
              <a:rPr lang="es-ES" sz="1700"/>
              <a:t>En caso de rechazar una muestra se contactará siempre con facultativo para comunicar y solicitar una nueva muestra.</a:t>
            </a:r>
          </a:p>
          <a:p>
            <a:pPr marL="0" indent="0">
              <a:buNone/>
            </a:pPr>
            <a:endParaRPr lang="es-ES" sz="1700"/>
          </a:p>
          <a:p>
            <a:endParaRPr lang="es-ES" sz="1700"/>
          </a:p>
          <a:p>
            <a:pPr marL="0" indent="0">
              <a:buNone/>
            </a:pPr>
            <a:endParaRPr lang="es-ES" sz="1700"/>
          </a:p>
          <a:p>
            <a:endParaRPr lang="es-ES" sz="1700"/>
          </a:p>
          <a:p>
            <a:endParaRPr lang="es-ES" sz="1700"/>
          </a:p>
          <a:p>
            <a:endParaRPr lang="en-US" sz="1700"/>
          </a:p>
          <a:p>
            <a:endParaRPr lang="es-ES" sz="1700"/>
          </a:p>
        </p:txBody>
      </p:sp>
      <p:pic>
        <p:nvPicPr>
          <p:cNvPr id="5124" name="Picture 4" descr="Cómo hacer una conclusión de un ensayo">
            <a:extLst>
              <a:ext uri="{FF2B5EF4-FFF2-40B4-BE49-F238E27FC236}">
                <a16:creationId xmlns:a16="http://schemas.microsoft.com/office/drawing/2014/main" id="{D655DBC1-368D-DF09-7563-9B5D053D1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98" r="1510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00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Freeform: Shape 6154">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148" name="Picture 4" descr="Gracias 2017 – Dígito Cero Formación">
            <a:extLst>
              <a:ext uri="{FF2B5EF4-FFF2-40B4-BE49-F238E27FC236}">
                <a16:creationId xmlns:a16="http://schemas.microsoft.com/office/drawing/2014/main" id="{BB9E4F55-2A37-3D0E-4FF4-CFB318396E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1844" y="1902777"/>
            <a:ext cx="4768755" cy="270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5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0F3C5B0-1F0C-AF21-8B93-6326D66A0074}"/>
              </a:ext>
            </a:extLst>
          </p:cNvPr>
          <p:cNvSpPr>
            <a:spLocks noGrp="1"/>
          </p:cNvSpPr>
          <p:nvPr>
            <p:ph type="title"/>
          </p:nvPr>
        </p:nvSpPr>
        <p:spPr>
          <a:xfrm>
            <a:off x="838200" y="673770"/>
            <a:ext cx="3220329" cy="2027227"/>
          </a:xfrm>
        </p:spPr>
        <p:txBody>
          <a:bodyPr anchor="t">
            <a:normAutofit/>
          </a:bodyPr>
          <a:lstStyle/>
          <a:p>
            <a:r>
              <a:rPr lang="es-ES" sz="3400" b="1" dirty="0">
                <a:solidFill>
                  <a:srgbClr val="FFFFFF"/>
                </a:solidFill>
              </a:rPr>
              <a:t>¿Qué requisitos debe cumplir una buena muestra microbiológica?</a:t>
            </a:r>
          </a:p>
        </p:txBody>
      </p:sp>
      <p:graphicFrame>
        <p:nvGraphicFramePr>
          <p:cNvPr id="5" name="Marcador de contenido 2">
            <a:extLst>
              <a:ext uri="{FF2B5EF4-FFF2-40B4-BE49-F238E27FC236}">
                <a16:creationId xmlns:a16="http://schemas.microsoft.com/office/drawing/2014/main" id="{66ACD2ED-4303-51BA-B186-9C396E3880BC}"/>
              </a:ext>
            </a:extLst>
          </p:cNvPr>
          <p:cNvGraphicFramePr>
            <a:graphicFrameLocks noGrp="1"/>
          </p:cNvGraphicFramePr>
          <p:nvPr>
            <p:ph idx="1"/>
            <p:extLst>
              <p:ext uri="{D42A27DB-BD31-4B8C-83A1-F6EECF244321}">
                <p14:modId xmlns:p14="http://schemas.microsoft.com/office/powerpoint/2010/main" val="383053561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48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71D6D5-CF77-28F2-D0C7-E1D13AAE505B}"/>
              </a:ext>
            </a:extLst>
          </p:cNvPr>
          <p:cNvSpPr>
            <a:spLocks noGrp="1"/>
          </p:cNvSpPr>
          <p:nvPr>
            <p:ph type="title"/>
          </p:nvPr>
        </p:nvSpPr>
        <p:spPr>
          <a:xfrm>
            <a:off x="635000" y="640823"/>
            <a:ext cx="3418659" cy="5583148"/>
          </a:xfrm>
        </p:spPr>
        <p:txBody>
          <a:bodyPr anchor="ctr">
            <a:normAutofit fontScale="90000"/>
          </a:bodyPr>
          <a:lstStyle/>
          <a:p>
            <a:r>
              <a:rPr lang="es-ES" sz="5400" b="1" dirty="0"/>
              <a:t>Aspectos generales que se debe cumplir en el proceso de toma de muestra</a:t>
            </a:r>
            <a:endParaRPr lang="es-E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9FED4217-9BE6-4CFF-7F61-099C3E60C515}"/>
              </a:ext>
            </a:extLst>
          </p:cNvPr>
          <p:cNvGraphicFramePr>
            <a:graphicFrameLocks noGrp="1"/>
          </p:cNvGraphicFramePr>
          <p:nvPr>
            <p:ph idx="1"/>
            <p:extLst>
              <p:ext uri="{D42A27DB-BD31-4B8C-83A1-F6EECF244321}">
                <p14:modId xmlns:p14="http://schemas.microsoft.com/office/powerpoint/2010/main" val="210472369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90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E7ABD-B93F-0741-7417-6B7F60AFC840}"/>
              </a:ext>
            </a:extLst>
          </p:cNvPr>
          <p:cNvSpPr>
            <a:spLocks noGrp="1"/>
          </p:cNvSpPr>
          <p:nvPr>
            <p:ph type="title"/>
          </p:nvPr>
        </p:nvSpPr>
        <p:spPr/>
        <p:txBody>
          <a:bodyPr/>
          <a:lstStyle/>
          <a:p>
            <a:r>
              <a:rPr lang="es-ES" b="1"/>
              <a:t>Muestras clínicas recomendadas para los estudios microbiológicos más habituales</a:t>
            </a:r>
            <a:endParaRPr lang="es-ES" b="1" dirty="0"/>
          </a:p>
        </p:txBody>
      </p:sp>
      <p:graphicFrame>
        <p:nvGraphicFramePr>
          <p:cNvPr id="4" name="Tabla 4">
            <a:extLst>
              <a:ext uri="{FF2B5EF4-FFF2-40B4-BE49-F238E27FC236}">
                <a16:creationId xmlns:a16="http://schemas.microsoft.com/office/drawing/2014/main" id="{6D1516E8-5D1F-2B1E-2D17-7D5C1990E2CC}"/>
              </a:ext>
            </a:extLst>
          </p:cNvPr>
          <p:cNvGraphicFramePr>
            <a:graphicFrameLocks noGrp="1"/>
          </p:cNvGraphicFramePr>
          <p:nvPr>
            <p:ph idx="1"/>
            <p:extLst>
              <p:ext uri="{D42A27DB-BD31-4B8C-83A1-F6EECF244321}">
                <p14:modId xmlns:p14="http://schemas.microsoft.com/office/powerpoint/2010/main" val="234772984"/>
              </p:ext>
            </p:extLst>
          </p:nvPr>
        </p:nvGraphicFramePr>
        <p:xfrm>
          <a:off x="838200" y="1825625"/>
          <a:ext cx="10515597" cy="4516120"/>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3178949758"/>
                    </a:ext>
                  </a:extLst>
                </a:gridCol>
                <a:gridCol w="3505199">
                  <a:extLst>
                    <a:ext uri="{9D8B030D-6E8A-4147-A177-3AD203B41FA5}">
                      <a16:colId xmlns:a16="http://schemas.microsoft.com/office/drawing/2014/main" val="827436975"/>
                    </a:ext>
                  </a:extLst>
                </a:gridCol>
                <a:gridCol w="3505199">
                  <a:extLst>
                    <a:ext uri="{9D8B030D-6E8A-4147-A177-3AD203B41FA5}">
                      <a16:colId xmlns:a16="http://schemas.microsoft.com/office/drawing/2014/main" val="3702782092"/>
                    </a:ext>
                  </a:extLst>
                </a:gridCol>
              </a:tblGrid>
              <a:tr h="370840">
                <a:tc>
                  <a:txBody>
                    <a:bodyPr/>
                    <a:lstStyle/>
                    <a:p>
                      <a:pPr algn="ctr"/>
                      <a:r>
                        <a:rPr lang="es-ES" dirty="0"/>
                        <a:t>Proceso infeccioso </a:t>
                      </a:r>
                    </a:p>
                    <a:p>
                      <a:pPr algn="ctr"/>
                      <a:r>
                        <a:rPr lang="es-ES" dirty="0"/>
                        <a:t>(sospecha o diagnóstico clínico)</a:t>
                      </a:r>
                    </a:p>
                  </a:txBody>
                  <a:tcPr/>
                </a:tc>
                <a:tc>
                  <a:txBody>
                    <a:bodyPr/>
                    <a:lstStyle/>
                    <a:p>
                      <a:pPr algn="ctr"/>
                      <a:r>
                        <a:rPr lang="es-ES" dirty="0"/>
                        <a:t>Tipo de muestra estudios bacteriológicos</a:t>
                      </a:r>
                    </a:p>
                  </a:txBody>
                  <a:tcPr/>
                </a:tc>
                <a:tc>
                  <a:txBody>
                    <a:bodyPr/>
                    <a:lstStyle/>
                    <a:p>
                      <a:pPr algn="ctr"/>
                      <a:r>
                        <a:rPr lang="es-ES" dirty="0"/>
                        <a:t>Comentarios</a:t>
                      </a:r>
                    </a:p>
                  </a:txBody>
                  <a:tcPr/>
                </a:tc>
                <a:extLst>
                  <a:ext uri="{0D108BD9-81ED-4DB2-BD59-A6C34878D82A}">
                    <a16:rowId xmlns:a16="http://schemas.microsoft.com/office/drawing/2014/main" val="406975809"/>
                  </a:ext>
                </a:extLst>
              </a:tr>
              <a:tr h="370840">
                <a:tc>
                  <a:txBody>
                    <a:bodyPr/>
                    <a:lstStyle/>
                    <a:p>
                      <a:r>
                        <a:rPr lang="es-ES" dirty="0"/>
                        <a:t>Abscesos</a:t>
                      </a:r>
                    </a:p>
                  </a:txBody>
                  <a:tcPr/>
                </a:tc>
                <a:tc>
                  <a:txBody>
                    <a:bodyPr/>
                    <a:lstStyle/>
                    <a:p>
                      <a:r>
                        <a:rPr lang="es-ES" dirty="0">
                          <a:solidFill>
                            <a:srgbClr val="FF0000"/>
                          </a:solidFill>
                        </a:rPr>
                        <a:t>Aspirados con jeringa y aguja</a:t>
                      </a:r>
                    </a:p>
                  </a:txBody>
                  <a:tcPr/>
                </a:tc>
                <a:tc>
                  <a:txBody>
                    <a:bodyPr/>
                    <a:lstStyle/>
                    <a:p>
                      <a:r>
                        <a:rPr lang="es-ES" dirty="0"/>
                        <a:t>Cerebral, intraperitoneal o visceral, pulmonar</a:t>
                      </a:r>
                    </a:p>
                  </a:txBody>
                  <a:tcPr/>
                </a:tc>
                <a:extLst>
                  <a:ext uri="{0D108BD9-81ED-4DB2-BD59-A6C34878D82A}">
                    <a16:rowId xmlns:a16="http://schemas.microsoft.com/office/drawing/2014/main" val="3071214817"/>
                  </a:ext>
                </a:extLst>
              </a:tr>
              <a:tr h="370840">
                <a:tc>
                  <a:txBody>
                    <a:bodyPr/>
                    <a:lstStyle/>
                    <a:p>
                      <a:r>
                        <a:rPr lang="es-ES" dirty="0"/>
                        <a:t>Bacteriemia</a:t>
                      </a:r>
                    </a:p>
                  </a:txBody>
                  <a:tcPr/>
                </a:tc>
                <a:tc>
                  <a:txBody>
                    <a:bodyPr/>
                    <a:lstStyle/>
                    <a:p>
                      <a:r>
                        <a:rPr lang="es-ES" dirty="0"/>
                        <a:t>Hemocultivos</a:t>
                      </a:r>
                    </a:p>
                  </a:txBody>
                  <a:tcPr/>
                </a:tc>
                <a:tc>
                  <a:txBody>
                    <a:bodyPr/>
                    <a:lstStyle/>
                    <a:p>
                      <a:endParaRPr lang="es-ES"/>
                    </a:p>
                  </a:txBody>
                  <a:tcPr/>
                </a:tc>
                <a:extLst>
                  <a:ext uri="{0D108BD9-81ED-4DB2-BD59-A6C34878D82A}">
                    <a16:rowId xmlns:a16="http://schemas.microsoft.com/office/drawing/2014/main" val="850932790"/>
                  </a:ext>
                </a:extLst>
              </a:tr>
              <a:tr h="370840">
                <a:tc>
                  <a:txBody>
                    <a:bodyPr/>
                    <a:lstStyle/>
                    <a:p>
                      <a:r>
                        <a:rPr lang="es-ES" dirty="0"/>
                        <a:t>Cervicitis</a:t>
                      </a:r>
                    </a:p>
                  </a:txBody>
                  <a:tcPr/>
                </a:tc>
                <a:tc>
                  <a:txBody>
                    <a:bodyPr/>
                    <a:lstStyle/>
                    <a:p>
                      <a:r>
                        <a:rPr lang="es-ES" dirty="0"/>
                        <a:t>Exudado endocervical</a:t>
                      </a:r>
                    </a:p>
                  </a:txBody>
                  <a:tcPr/>
                </a:tc>
                <a:tc>
                  <a:txBody>
                    <a:bodyPr/>
                    <a:lstStyle/>
                    <a:p>
                      <a:endParaRPr lang="es-ES"/>
                    </a:p>
                  </a:txBody>
                  <a:tcPr/>
                </a:tc>
                <a:extLst>
                  <a:ext uri="{0D108BD9-81ED-4DB2-BD59-A6C34878D82A}">
                    <a16:rowId xmlns:a16="http://schemas.microsoft.com/office/drawing/2014/main" val="2528540726"/>
                  </a:ext>
                </a:extLst>
              </a:tr>
              <a:tr h="370840">
                <a:tc>
                  <a:txBody>
                    <a:bodyPr/>
                    <a:lstStyle/>
                    <a:p>
                      <a:r>
                        <a:rPr lang="es-ES" dirty="0"/>
                        <a:t>Colecistitis</a:t>
                      </a:r>
                    </a:p>
                  </a:txBody>
                  <a:tcPr/>
                </a:tc>
                <a:tc>
                  <a:txBody>
                    <a:bodyPr/>
                    <a:lstStyle/>
                    <a:p>
                      <a:r>
                        <a:rPr lang="es-ES" dirty="0"/>
                        <a:t>Líquido biliar</a:t>
                      </a:r>
                    </a:p>
                  </a:txBody>
                  <a:tcPr/>
                </a:tc>
                <a:tc>
                  <a:txBody>
                    <a:bodyPr/>
                    <a:lstStyle/>
                    <a:p>
                      <a:endParaRPr lang="es-ES"/>
                    </a:p>
                  </a:txBody>
                  <a:tcPr/>
                </a:tc>
                <a:extLst>
                  <a:ext uri="{0D108BD9-81ED-4DB2-BD59-A6C34878D82A}">
                    <a16:rowId xmlns:a16="http://schemas.microsoft.com/office/drawing/2014/main" val="3042059965"/>
                  </a:ext>
                </a:extLst>
              </a:tr>
              <a:tr h="370840">
                <a:tc>
                  <a:txBody>
                    <a:bodyPr/>
                    <a:lstStyle/>
                    <a:p>
                      <a:r>
                        <a:rPr lang="es-ES" dirty="0"/>
                        <a:t>Conjuntivitis</a:t>
                      </a:r>
                    </a:p>
                  </a:txBody>
                  <a:tcPr/>
                </a:tc>
                <a:tc>
                  <a:txBody>
                    <a:bodyPr/>
                    <a:lstStyle/>
                    <a:p>
                      <a:r>
                        <a:rPr lang="es-ES" dirty="0"/>
                        <a:t>Exudado conjuntival</a:t>
                      </a:r>
                    </a:p>
                  </a:txBody>
                  <a:tcPr/>
                </a:tc>
                <a:tc>
                  <a:txBody>
                    <a:bodyPr/>
                    <a:lstStyle/>
                    <a:p>
                      <a:r>
                        <a:rPr lang="es-ES" dirty="0">
                          <a:solidFill>
                            <a:srgbClr val="FF0000"/>
                          </a:solidFill>
                        </a:rPr>
                        <a:t>Ambos ojos</a:t>
                      </a:r>
                    </a:p>
                  </a:txBody>
                  <a:tcPr/>
                </a:tc>
                <a:extLst>
                  <a:ext uri="{0D108BD9-81ED-4DB2-BD59-A6C34878D82A}">
                    <a16:rowId xmlns:a16="http://schemas.microsoft.com/office/drawing/2014/main" val="1637302448"/>
                  </a:ext>
                </a:extLst>
              </a:tr>
              <a:tr h="370840">
                <a:tc>
                  <a:txBody>
                    <a:bodyPr/>
                    <a:lstStyle/>
                    <a:p>
                      <a:r>
                        <a:rPr lang="es-ES" dirty="0"/>
                        <a:t>Diarrea</a:t>
                      </a:r>
                    </a:p>
                  </a:txBody>
                  <a:tcPr/>
                </a:tc>
                <a:tc>
                  <a:txBody>
                    <a:bodyPr/>
                    <a:lstStyle/>
                    <a:p>
                      <a:r>
                        <a:rPr lang="es-ES" dirty="0"/>
                        <a:t>Heces</a:t>
                      </a:r>
                    </a:p>
                  </a:txBody>
                  <a:tcPr/>
                </a:tc>
                <a:tc>
                  <a:txBody>
                    <a:bodyPr/>
                    <a:lstStyle/>
                    <a:p>
                      <a:endParaRPr lang="es-ES"/>
                    </a:p>
                  </a:txBody>
                  <a:tcPr/>
                </a:tc>
                <a:extLst>
                  <a:ext uri="{0D108BD9-81ED-4DB2-BD59-A6C34878D82A}">
                    <a16:rowId xmlns:a16="http://schemas.microsoft.com/office/drawing/2014/main" val="2704630978"/>
                  </a:ext>
                </a:extLst>
              </a:tr>
              <a:tr h="370840">
                <a:tc>
                  <a:txBody>
                    <a:bodyPr/>
                    <a:lstStyle/>
                    <a:p>
                      <a:r>
                        <a:rPr lang="es-ES" dirty="0"/>
                        <a:t>Encefalitis y/o meningitis</a:t>
                      </a:r>
                    </a:p>
                  </a:txBody>
                  <a:tcPr/>
                </a:tc>
                <a:tc>
                  <a:txBody>
                    <a:bodyPr/>
                    <a:lstStyle/>
                    <a:p>
                      <a:r>
                        <a:rPr lang="es-ES" dirty="0"/>
                        <a:t>LCR</a:t>
                      </a:r>
                    </a:p>
                  </a:txBody>
                  <a:tcPr/>
                </a:tc>
                <a:tc>
                  <a:txBody>
                    <a:bodyPr/>
                    <a:lstStyle/>
                    <a:p>
                      <a:r>
                        <a:rPr lang="es-ES" dirty="0">
                          <a:solidFill>
                            <a:srgbClr val="FF0000"/>
                          </a:solidFill>
                        </a:rPr>
                        <a:t>Hemocultivos en caso de meningitis</a:t>
                      </a:r>
                    </a:p>
                  </a:txBody>
                  <a:tcPr/>
                </a:tc>
                <a:extLst>
                  <a:ext uri="{0D108BD9-81ED-4DB2-BD59-A6C34878D82A}">
                    <a16:rowId xmlns:a16="http://schemas.microsoft.com/office/drawing/2014/main" val="528327338"/>
                  </a:ext>
                </a:extLst>
              </a:tr>
              <a:tr h="370840">
                <a:tc>
                  <a:txBody>
                    <a:bodyPr/>
                    <a:lstStyle/>
                    <a:p>
                      <a:r>
                        <a:rPr lang="es-ES" dirty="0"/>
                        <a:t>Empiema pulmonar</a:t>
                      </a:r>
                    </a:p>
                  </a:txBody>
                  <a:tcPr/>
                </a:tc>
                <a:tc>
                  <a:txBody>
                    <a:bodyPr/>
                    <a:lstStyle/>
                    <a:p>
                      <a:r>
                        <a:rPr lang="es-ES" dirty="0"/>
                        <a:t>Líquido pleural</a:t>
                      </a:r>
                    </a:p>
                  </a:txBody>
                  <a:tcPr/>
                </a:tc>
                <a:tc>
                  <a:txBody>
                    <a:bodyPr/>
                    <a:lstStyle/>
                    <a:p>
                      <a:endParaRPr lang="es-ES"/>
                    </a:p>
                  </a:txBody>
                  <a:tcPr/>
                </a:tc>
                <a:extLst>
                  <a:ext uri="{0D108BD9-81ED-4DB2-BD59-A6C34878D82A}">
                    <a16:rowId xmlns:a16="http://schemas.microsoft.com/office/drawing/2014/main" val="2474137597"/>
                  </a:ext>
                </a:extLst>
              </a:tr>
              <a:tr h="370840">
                <a:tc>
                  <a:txBody>
                    <a:bodyPr/>
                    <a:lstStyle/>
                    <a:p>
                      <a:r>
                        <a:rPr lang="es-ES" dirty="0"/>
                        <a:t>Endocarditis</a:t>
                      </a:r>
                    </a:p>
                  </a:txBody>
                  <a:tcPr/>
                </a:tc>
                <a:tc>
                  <a:txBody>
                    <a:bodyPr/>
                    <a:lstStyle/>
                    <a:p>
                      <a:r>
                        <a:rPr lang="es-ES" dirty="0"/>
                        <a:t>Hemocultivos, válvula</a:t>
                      </a:r>
                    </a:p>
                  </a:txBody>
                  <a:tcPr/>
                </a:tc>
                <a:tc>
                  <a:txBody>
                    <a:bodyPr/>
                    <a:lstStyle/>
                    <a:p>
                      <a:endParaRPr lang="es-ES" dirty="0"/>
                    </a:p>
                  </a:txBody>
                  <a:tcPr/>
                </a:tc>
                <a:extLst>
                  <a:ext uri="{0D108BD9-81ED-4DB2-BD59-A6C34878D82A}">
                    <a16:rowId xmlns:a16="http://schemas.microsoft.com/office/drawing/2014/main" val="3695360380"/>
                  </a:ext>
                </a:extLst>
              </a:tr>
            </a:tbl>
          </a:graphicData>
        </a:graphic>
      </p:graphicFrame>
    </p:spTree>
    <p:extLst>
      <p:ext uri="{BB962C8B-B14F-4D97-AF65-F5344CB8AC3E}">
        <p14:creationId xmlns:p14="http://schemas.microsoft.com/office/powerpoint/2010/main" val="402804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E7ABD-B93F-0741-7417-6B7F60AFC840}"/>
              </a:ext>
            </a:extLst>
          </p:cNvPr>
          <p:cNvSpPr>
            <a:spLocks noGrp="1"/>
          </p:cNvSpPr>
          <p:nvPr>
            <p:ph type="title"/>
          </p:nvPr>
        </p:nvSpPr>
        <p:spPr/>
        <p:txBody>
          <a:bodyPr/>
          <a:lstStyle/>
          <a:p>
            <a:r>
              <a:rPr lang="es-ES" b="1" dirty="0"/>
              <a:t>Muestras clínicas recomendadas para los estudios microbiológicos más habituales</a:t>
            </a:r>
            <a:endParaRPr lang="es-ES" dirty="0"/>
          </a:p>
        </p:txBody>
      </p:sp>
      <p:graphicFrame>
        <p:nvGraphicFramePr>
          <p:cNvPr id="4" name="Tabla 4">
            <a:extLst>
              <a:ext uri="{FF2B5EF4-FFF2-40B4-BE49-F238E27FC236}">
                <a16:creationId xmlns:a16="http://schemas.microsoft.com/office/drawing/2014/main" id="{6D1516E8-5D1F-2B1E-2D17-7D5C1990E2CC}"/>
              </a:ext>
            </a:extLst>
          </p:cNvPr>
          <p:cNvGraphicFramePr>
            <a:graphicFrameLocks noGrp="1"/>
          </p:cNvGraphicFramePr>
          <p:nvPr>
            <p:ph idx="1"/>
            <p:extLst>
              <p:ext uri="{D42A27DB-BD31-4B8C-83A1-F6EECF244321}">
                <p14:modId xmlns:p14="http://schemas.microsoft.com/office/powerpoint/2010/main" val="3255406798"/>
              </p:ext>
            </p:extLst>
          </p:nvPr>
        </p:nvGraphicFramePr>
        <p:xfrm>
          <a:off x="838200" y="1825625"/>
          <a:ext cx="10515597" cy="3754120"/>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3178949758"/>
                    </a:ext>
                  </a:extLst>
                </a:gridCol>
                <a:gridCol w="3505199">
                  <a:extLst>
                    <a:ext uri="{9D8B030D-6E8A-4147-A177-3AD203B41FA5}">
                      <a16:colId xmlns:a16="http://schemas.microsoft.com/office/drawing/2014/main" val="827436975"/>
                    </a:ext>
                  </a:extLst>
                </a:gridCol>
                <a:gridCol w="3505199">
                  <a:extLst>
                    <a:ext uri="{9D8B030D-6E8A-4147-A177-3AD203B41FA5}">
                      <a16:colId xmlns:a16="http://schemas.microsoft.com/office/drawing/2014/main" val="3702782092"/>
                    </a:ext>
                  </a:extLst>
                </a:gridCol>
              </a:tblGrid>
              <a:tr h="370840">
                <a:tc>
                  <a:txBody>
                    <a:bodyPr/>
                    <a:lstStyle/>
                    <a:p>
                      <a:pPr algn="ctr"/>
                      <a:r>
                        <a:rPr lang="es-ES" dirty="0"/>
                        <a:t>Proceso infeccioso (sospecha o diagnóstico clínico)</a:t>
                      </a:r>
                    </a:p>
                  </a:txBody>
                  <a:tcPr/>
                </a:tc>
                <a:tc>
                  <a:txBody>
                    <a:bodyPr/>
                    <a:lstStyle/>
                    <a:p>
                      <a:pPr algn="ctr"/>
                      <a:r>
                        <a:rPr lang="es-ES" dirty="0"/>
                        <a:t>Tipo de muestra estudios bacteriológicos</a:t>
                      </a:r>
                    </a:p>
                  </a:txBody>
                  <a:tcPr/>
                </a:tc>
                <a:tc>
                  <a:txBody>
                    <a:bodyPr/>
                    <a:lstStyle/>
                    <a:p>
                      <a:pPr algn="ctr"/>
                      <a:r>
                        <a:rPr lang="es-ES" dirty="0"/>
                        <a:t>Comentarios</a:t>
                      </a:r>
                    </a:p>
                  </a:txBody>
                  <a:tcPr/>
                </a:tc>
                <a:extLst>
                  <a:ext uri="{0D108BD9-81ED-4DB2-BD59-A6C34878D82A}">
                    <a16:rowId xmlns:a16="http://schemas.microsoft.com/office/drawing/2014/main" val="406975809"/>
                  </a:ext>
                </a:extLst>
              </a:tr>
              <a:tr h="370840">
                <a:tc>
                  <a:txBody>
                    <a:bodyPr/>
                    <a:lstStyle/>
                    <a:p>
                      <a:r>
                        <a:rPr lang="es-ES" dirty="0"/>
                        <a:t>Faringoamigdalitis</a:t>
                      </a:r>
                    </a:p>
                  </a:txBody>
                  <a:tcPr/>
                </a:tc>
                <a:tc>
                  <a:txBody>
                    <a:bodyPr/>
                    <a:lstStyle/>
                    <a:p>
                      <a:r>
                        <a:rPr lang="es-ES" dirty="0"/>
                        <a:t>Exudado faríngeo o </a:t>
                      </a:r>
                      <a:r>
                        <a:rPr lang="es-ES" dirty="0" err="1"/>
                        <a:t>periamigdalar</a:t>
                      </a:r>
                      <a:endParaRPr lang="es-ES" dirty="0"/>
                    </a:p>
                  </a:txBody>
                  <a:tcPr/>
                </a:tc>
                <a:tc>
                  <a:txBody>
                    <a:bodyPr/>
                    <a:lstStyle/>
                    <a:p>
                      <a:endParaRPr lang="es-ES" dirty="0"/>
                    </a:p>
                  </a:txBody>
                  <a:tcPr/>
                </a:tc>
                <a:extLst>
                  <a:ext uri="{0D108BD9-81ED-4DB2-BD59-A6C34878D82A}">
                    <a16:rowId xmlns:a16="http://schemas.microsoft.com/office/drawing/2014/main" val="3071214817"/>
                  </a:ext>
                </a:extLst>
              </a:tr>
              <a:tr h="370840">
                <a:tc>
                  <a:txBody>
                    <a:bodyPr/>
                    <a:lstStyle/>
                    <a:p>
                      <a:r>
                        <a:rPr lang="es-ES" dirty="0"/>
                        <a:t>Infección del catéter</a:t>
                      </a:r>
                    </a:p>
                  </a:txBody>
                  <a:tcPr/>
                </a:tc>
                <a:tc>
                  <a:txBody>
                    <a:bodyPr/>
                    <a:lstStyle/>
                    <a:p>
                      <a:r>
                        <a:rPr lang="es-ES" dirty="0"/>
                        <a:t>Punta del catéter o frotis </a:t>
                      </a:r>
                      <a:r>
                        <a:rPr lang="es-ES" dirty="0" err="1"/>
                        <a:t>pericatéter</a:t>
                      </a:r>
                      <a:endParaRPr lang="es-ES" dirty="0"/>
                    </a:p>
                  </a:txBody>
                  <a:tcPr/>
                </a:tc>
                <a:tc>
                  <a:txBody>
                    <a:bodyPr/>
                    <a:lstStyle/>
                    <a:p>
                      <a:r>
                        <a:rPr lang="es-ES" dirty="0">
                          <a:solidFill>
                            <a:srgbClr val="FF0000"/>
                          </a:solidFill>
                        </a:rPr>
                        <a:t>Sospecha de bacteriemia asociada a catéter obtener hemocultivos</a:t>
                      </a:r>
                    </a:p>
                  </a:txBody>
                  <a:tcPr/>
                </a:tc>
                <a:extLst>
                  <a:ext uri="{0D108BD9-81ED-4DB2-BD59-A6C34878D82A}">
                    <a16:rowId xmlns:a16="http://schemas.microsoft.com/office/drawing/2014/main" val="850932790"/>
                  </a:ext>
                </a:extLst>
              </a:tr>
              <a:tr h="370840">
                <a:tc>
                  <a:txBody>
                    <a:bodyPr/>
                    <a:lstStyle/>
                    <a:p>
                      <a:r>
                        <a:rPr lang="es-ES" dirty="0"/>
                        <a:t>Infecciones de piel y partes blandas (impétigo, foliculitis, celulitis, erisipela, úlceras, infecciones gangrenosas, abscesos cutáneos, heridas y quemaduras</a:t>
                      </a:r>
                    </a:p>
                  </a:txBody>
                  <a:tcPr/>
                </a:tc>
                <a:tc>
                  <a:txBody>
                    <a:bodyPr/>
                    <a:lstStyle/>
                    <a:p>
                      <a:r>
                        <a:rPr lang="es-ES" dirty="0">
                          <a:solidFill>
                            <a:srgbClr val="FF0000"/>
                          </a:solidFill>
                        </a:rPr>
                        <a:t>Aspirados, biopsias y exudados de las lesiones realizados preferiblemente con jeringa</a:t>
                      </a:r>
                    </a:p>
                  </a:txBody>
                  <a:tcPr/>
                </a:tc>
                <a:tc>
                  <a:txBody>
                    <a:bodyPr/>
                    <a:lstStyle/>
                    <a:p>
                      <a:r>
                        <a:rPr lang="es-ES" dirty="0">
                          <a:solidFill>
                            <a:srgbClr val="FF0000"/>
                          </a:solidFill>
                        </a:rPr>
                        <a:t>Si es posible NO utilizar torunda</a:t>
                      </a:r>
                    </a:p>
                  </a:txBody>
                  <a:tcPr/>
                </a:tc>
                <a:extLst>
                  <a:ext uri="{0D108BD9-81ED-4DB2-BD59-A6C34878D82A}">
                    <a16:rowId xmlns:a16="http://schemas.microsoft.com/office/drawing/2014/main" val="2528540726"/>
                  </a:ext>
                </a:extLst>
              </a:tr>
              <a:tr h="370840">
                <a:tc>
                  <a:txBody>
                    <a:bodyPr/>
                    <a:lstStyle/>
                    <a:p>
                      <a:r>
                        <a:rPr lang="es-ES" dirty="0"/>
                        <a:t>Infecciones protésicas (dispositivos varios)</a:t>
                      </a:r>
                    </a:p>
                  </a:txBody>
                  <a:tcPr/>
                </a:tc>
                <a:tc>
                  <a:txBody>
                    <a:bodyPr/>
                    <a:lstStyle/>
                    <a:p>
                      <a:r>
                        <a:rPr lang="es-ES" dirty="0"/>
                        <a:t>Válvulas, marcapasos, prótesis</a:t>
                      </a:r>
                    </a:p>
                  </a:txBody>
                  <a:tcPr/>
                </a:tc>
                <a:tc>
                  <a:txBody>
                    <a:bodyPr/>
                    <a:lstStyle/>
                    <a:p>
                      <a:r>
                        <a:rPr lang="es-ES" dirty="0">
                          <a:solidFill>
                            <a:srgbClr val="FF0000"/>
                          </a:solidFill>
                        </a:rPr>
                        <a:t>Contenedores estériles</a:t>
                      </a:r>
                    </a:p>
                  </a:txBody>
                  <a:tcPr/>
                </a:tc>
                <a:extLst>
                  <a:ext uri="{0D108BD9-81ED-4DB2-BD59-A6C34878D82A}">
                    <a16:rowId xmlns:a16="http://schemas.microsoft.com/office/drawing/2014/main" val="3042059965"/>
                  </a:ext>
                </a:extLst>
              </a:tr>
            </a:tbl>
          </a:graphicData>
        </a:graphic>
      </p:graphicFrame>
    </p:spTree>
    <p:extLst>
      <p:ext uri="{BB962C8B-B14F-4D97-AF65-F5344CB8AC3E}">
        <p14:creationId xmlns:p14="http://schemas.microsoft.com/office/powerpoint/2010/main" val="158325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E7ABD-B93F-0741-7417-6B7F60AFC840}"/>
              </a:ext>
            </a:extLst>
          </p:cNvPr>
          <p:cNvSpPr>
            <a:spLocks noGrp="1"/>
          </p:cNvSpPr>
          <p:nvPr>
            <p:ph type="title"/>
          </p:nvPr>
        </p:nvSpPr>
        <p:spPr/>
        <p:txBody>
          <a:bodyPr/>
          <a:lstStyle/>
          <a:p>
            <a:r>
              <a:rPr lang="es-ES" b="1" dirty="0"/>
              <a:t>Muestras clínicas recomendadas para los estudios microbiológicos más habituales</a:t>
            </a:r>
            <a:endParaRPr lang="es-ES" dirty="0"/>
          </a:p>
        </p:txBody>
      </p:sp>
      <p:graphicFrame>
        <p:nvGraphicFramePr>
          <p:cNvPr id="4" name="Tabla 4">
            <a:extLst>
              <a:ext uri="{FF2B5EF4-FFF2-40B4-BE49-F238E27FC236}">
                <a16:creationId xmlns:a16="http://schemas.microsoft.com/office/drawing/2014/main" id="{6D1516E8-5D1F-2B1E-2D17-7D5C1990E2CC}"/>
              </a:ext>
            </a:extLst>
          </p:cNvPr>
          <p:cNvGraphicFramePr>
            <a:graphicFrameLocks noGrp="1"/>
          </p:cNvGraphicFramePr>
          <p:nvPr>
            <p:ph idx="1"/>
            <p:extLst>
              <p:ext uri="{D42A27DB-BD31-4B8C-83A1-F6EECF244321}">
                <p14:modId xmlns:p14="http://schemas.microsoft.com/office/powerpoint/2010/main" val="1504684100"/>
              </p:ext>
            </p:extLst>
          </p:nvPr>
        </p:nvGraphicFramePr>
        <p:xfrm>
          <a:off x="838200" y="1825625"/>
          <a:ext cx="10515597" cy="4597400"/>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3178949758"/>
                    </a:ext>
                  </a:extLst>
                </a:gridCol>
                <a:gridCol w="3505199">
                  <a:extLst>
                    <a:ext uri="{9D8B030D-6E8A-4147-A177-3AD203B41FA5}">
                      <a16:colId xmlns:a16="http://schemas.microsoft.com/office/drawing/2014/main" val="827436975"/>
                    </a:ext>
                  </a:extLst>
                </a:gridCol>
                <a:gridCol w="3505199">
                  <a:extLst>
                    <a:ext uri="{9D8B030D-6E8A-4147-A177-3AD203B41FA5}">
                      <a16:colId xmlns:a16="http://schemas.microsoft.com/office/drawing/2014/main" val="3702782092"/>
                    </a:ext>
                  </a:extLst>
                </a:gridCol>
              </a:tblGrid>
              <a:tr h="370840">
                <a:tc>
                  <a:txBody>
                    <a:bodyPr/>
                    <a:lstStyle/>
                    <a:p>
                      <a:pPr algn="ctr"/>
                      <a:r>
                        <a:rPr lang="es-ES" dirty="0"/>
                        <a:t>Proceso infeccioso (sospecha o diagnóstico clínico)</a:t>
                      </a:r>
                    </a:p>
                  </a:txBody>
                  <a:tcPr/>
                </a:tc>
                <a:tc>
                  <a:txBody>
                    <a:bodyPr/>
                    <a:lstStyle/>
                    <a:p>
                      <a:pPr algn="ctr"/>
                      <a:r>
                        <a:rPr lang="es-ES" dirty="0"/>
                        <a:t>Tipo de muestra estudios bacteriológicos</a:t>
                      </a:r>
                    </a:p>
                  </a:txBody>
                  <a:tcPr/>
                </a:tc>
                <a:tc>
                  <a:txBody>
                    <a:bodyPr/>
                    <a:lstStyle/>
                    <a:p>
                      <a:pPr algn="ctr"/>
                      <a:r>
                        <a:rPr lang="es-ES" dirty="0"/>
                        <a:t>Comentarios</a:t>
                      </a:r>
                    </a:p>
                  </a:txBody>
                  <a:tcPr/>
                </a:tc>
                <a:extLst>
                  <a:ext uri="{0D108BD9-81ED-4DB2-BD59-A6C34878D82A}">
                    <a16:rowId xmlns:a16="http://schemas.microsoft.com/office/drawing/2014/main" val="406975809"/>
                  </a:ext>
                </a:extLst>
              </a:tr>
              <a:tr h="370840">
                <a:tc>
                  <a:txBody>
                    <a:bodyPr/>
                    <a:lstStyle/>
                    <a:p>
                      <a:r>
                        <a:rPr lang="es-ES" dirty="0"/>
                        <a:t>Infección urinaria</a:t>
                      </a:r>
                    </a:p>
                  </a:txBody>
                  <a:tcPr/>
                </a:tc>
                <a:tc>
                  <a:txBody>
                    <a:bodyPr/>
                    <a:lstStyle/>
                    <a:p>
                      <a:r>
                        <a:rPr lang="es-ES" dirty="0"/>
                        <a:t>Orina (micción media)</a:t>
                      </a:r>
                    </a:p>
                    <a:p>
                      <a:r>
                        <a:rPr lang="es-ES" dirty="0"/>
                        <a:t>Punción suprapúbica</a:t>
                      </a:r>
                    </a:p>
                    <a:p>
                      <a:r>
                        <a:rPr lang="es-ES" dirty="0"/>
                        <a:t>Orina de sonda permanente (punción)</a:t>
                      </a:r>
                    </a:p>
                    <a:p>
                      <a:r>
                        <a:rPr lang="es-ES" dirty="0"/>
                        <a:t>Sondaje vesical</a:t>
                      </a:r>
                    </a:p>
                  </a:txBody>
                  <a:tcPr/>
                </a:tc>
                <a:tc>
                  <a:txBody>
                    <a:bodyPr/>
                    <a:lstStyle/>
                    <a:p>
                      <a:r>
                        <a:rPr lang="es-ES" dirty="0">
                          <a:solidFill>
                            <a:srgbClr val="FF0000"/>
                          </a:solidFill>
                        </a:rPr>
                        <a:t>Inapropiadas: orina de la bolsa de sondaje y las puntas de sonda vesical.</a:t>
                      </a:r>
                    </a:p>
                    <a:p>
                      <a:r>
                        <a:rPr lang="es-ES" dirty="0">
                          <a:solidFill>
                            <a:srgbClr val="FF0000"/>
                          </a:solidFill>
                        </a:rPr>
                        <a:t>Para anaerobios sólo válida la punción suprapúbica</a:t>
                      </a:r>
                    </a:p>
                  </a:txBody>
                  <a:tcPr/>
                </a:tc>
                <a:extLst>
                  <a:ext uri="{0D108BD9-81ED-4DB2-BD59-A6C34878D82A}">
                    <a16:rowId xmlns:a16="http://schemas.microsoft.com/office/drawing/2014/main" val="3071214817"/>
                  </a:ext>
                </a:extLst>
              </a:tr>
              <a:tr h="370840">
                <a:tc>
                  <a:txBody>
                    <a:bodyPr/>
                    <a:lstStyle/>
                    <a:p>
                      <a:r>
                        <a:rPr lang="es-ES" dirty="0" err="1"/>
                        <a:t>Neumonia</a:t>
                      </a:r>
                      <a:endParaRPr lang="es-ES" dirty="0"/>
                    </a:p>
                  </a:txBody>
                  <a:tcPr/>
                </a:tc>
                <a:tc>
                  <a:txBody>
                    <a:bodyPr/>
                    <a:lstStyle/>
                    <a:p>
                      <a:r>
                        <a:rPr lang="es-ES" dirty="0"/>
                        <a:t>Esputo, aspirado traqueal, BAS, BAL</a:t>
                      </a:r>
                    </a:p>
                  </a:txBody>
                  <a:tcPr/>
                </a:tc>
                <a:tc>
                  <a:txBody>
                    <a:bodyPr/>
                    <a:lstStyle/>
                    <a:p>
                      <a:r>
                        <a:rPr lang="es-ES" dirty="0">
                          <a:solidFill>
                            <a:srgbClr val="FF0000"/>
                          </a:solidFill>
                        </a:rPr>
                        <a:t>Inapropiadas: muestras de saliva o secreciones orofaríngeas</a:t>
                      </a:r>
                    </a:p>
                  </a:txBody>
                  <a:tcPr/>
                </a:tc>
                <a:extLst>
                  <a:ext uri="{0D108BD9-81ED-4DB2-BD59-A6C34878D82A}">
                    <a16:rowId xmlns:a16="http://schemas.microsoft.com/office/drawing/2014/main" val="850932790"/>
                  </a:ext>
                </a:extLst>
              </a:tr>
              <a:tr h="370840">
                <a:tc>
                  <a:txBody>
                    <a:bodyPr/>
                    <a:lstStyle/>
                    <a:p>
                      <a:r>
                        <a:rPr lang="es-ES" dirty="0"/>
                        <a:t>Otitis externa</a:t>
                      </a:r>
                    </a:p>
                  </a:txBody>
                  <a:tcPr/>
                </a:tc>
                <a:tc>
                  <a:txBody>
                    <a:bodyPr/>
                    <a:lstStyle/>
                    <a:p>
                      <a:r>
                        <a:rPr lang="es-ES" dirty="0"/>
                        <a:t>Exudado ótico</a:t>
                      </a:r>
                    </a:p>
                  </a:txBody>
                  <a:tcPr/>
                </a:tc>
                <a:tc>
                  <a:txBody>
                    <a:bodyPr/>
                    <a:lstStyle/>
                    <a:p>
                      <a:endParaRPr lang="es-ES"/>
                    </a:p>
                  </a:txBody>
                  <a:tcPr/>
                </a:tc>
                <a:extLst>
                  <a:ext uri="{0D108BD9-81ED-4DB2-BD59-A6C34878D82A}">
                    <a16:rowId xmlns:a16="http://schemas.microsoft.com/office/drawing/2014/main" val="2528540726"/>
                  </a:ext>
                </a:extLst>
              </a:tr>
              <a:tr h="370840">
                <a:tc>
                  <a:txBody>
                    <a:bodyPr/>
                    <a:lstStyle/>
                    <a:p>
                      <a:r>
                        <a:rPr lang="es-ES" dirty="0"/>
                        <a:t>Otitis media</a:t>
                      </a:r>
                    </a:p>
                  </a:txBody>
                  <a:tcPr/>
                </a:tc>
                <a:tc>
                  <a:txBody>
                    <a:bodyPr/>
                    <a:lstStyle/>
                    <a:p>
                      <a:r>
                        <a:rPr lang="es-ES" dirty="0"/>
                        <a:t>Muestra de </a:t>
                      </a:r>
                      <a:r>
                        <a:rPr lang="es-ES" dirty="0" err="1"/>
                        <a:t>timpanocentesis</a:t>
                      </a:r>
                      <a:endParaRPr lang="es-ES" dirty="0"/>
                    </a:p>
                  </a:txBody>
                  <a:tcPr/>
                </a:tc>
                <a:tc>
                  <a:txBody>
                    <a:bodyPr/>
                    <a:lstStyle/>
                    <a:p>
                      <a:endParaRPr lang="es-ES"/>
                    </a:p>
                  </a:txBody>
                  <a:tcPr/>
                </a:tc>
                <a:extLst>
                  <a:ext uri="{0D108BD9-81ED-4DB2-BD59-A6C34878D82A}">
                    <a16:rowId xmlns:a16="http://schemas.microsoft.com/office/drawing/2014/main" val="3042059965"/>
                  </a:ext>
                </a:extLst>
              </a:tr>
              <a:tr h="370840">
                <a:tc>
                  <a:txBody>
                    <a:bodyPr/>
                    <a:lstStyle/>
                    <a:p>
                      <a:r>
                        <a:rPr lang="es-ES" dirty="0"/>
                        <a:t>Osteomielitis</a:t>
                      </a:r>
                    </a:p>
                  </a:txBody>
                  <a:tcPr/>
                </a:tc>
                <a:tc>
                  <a:txBody>
                    <a:bodyPr/>
                    <a:lstStyle/>
                    <a:p>
                      <a:r>
                        <a:rPr lang="es-ES" dirty="0">
                          <a:solidFill>
                            <a:srgbClr val="FF0000"/>
                          </a:solidFill>
                        </a:rPr>
                        <a:t>Biopsia ósea o exudado de la lesión</a:t>
                      </a:r>
                    </a:p>
                  </a:txBody>
                  <a:tcPr/>
                </a:tc>
                <a:tc>
                  <a:txBody>
                    <a:bodyPr/>
                    <a:lstStyle/>
                    <a:p>
                      <a:endParaRPr lang="es-ES" dirty="0"/>
                    </a:p>
                  </a:txBody>
                  <a:tcPr/>
                </a:tc>
                <a:extLst>
                  <a:ext uri="{0D108BD9-81ED-4DB2-BD59-A6C34878D82A}">
                    <a16:rowId xmlns:a16="http://schemas.microsoft.com/office/drawing/2014/main" val="1637302448"/>
                  </a:ext>
                </a:extLst>
              </a:tr>
              <a:tr h="370840">
                <a:tc>
                  <a:txBody>
                    <a:bodyPr/>
                    <a:lstStyle/>
                    <a:p>
                      <a:r>
                        <a:rPr lang="es-ES" dirty="0"/>
                        <a:t>Pericarditis</a:t>
                      </a:r>
                    </a:p>
                  </a:txBody>
                  <a:tcPr/>
                </a:tc>
                <a:tc>
                  <a:txBody>
                    <a:bodyPr/>
                    <a:lstStyle/>
                    <a:p>
                      <a:r>
                        <a:rPr lang="es-ES" dirty="0"/>
                        <a:t>Líquido pericárdico</a:t>
                      </a:r>
                    </a:p>
                  </a:txBody>
                  <a:tcPr/>
                </a:tc>
                <a:tc>
                  <a:txBody>
                    <a:bodyPr/>
                    <a:lstStyle/>
                    <a:p>
                      <a:endParaRPr lang="es-ES"/>
                    </a:p>
                  </a:txBody>
                  <a:tcPr/>
                </a:tc>
                <a:extLst>
                  <a:ext uri="{0D108BD9-81ED-4DB2-BD59-A6C34878D82A}">
                    <a16:rowId xmlns:a16="http://schemas.microsoft.com/office/drawing/2014/main" val="2704630978"/>
                  </a:ext>
                </a:extLst>
              </a:tr>
              <a:tr h="370840">
                <a:tc>
                  <a:txBody>
                    <a:bodyPr/>
                    <a:lstStyle/>
                    <a:p>
                      <a:r>
                        <a:rPr lang="es-ES" dirty="0"/>
                        <a:t>Peritonitis</a:t>
                      </a:r>
                    </a:p>
                  </a:txBody>
                  <a:tcPr/>
                </a:tc>
                <a:tc>
                  <a:txBody>
                    <a:bodyPr/>
                    <a:lstStyle/>
                    <a:p>
                      <a:r>
                        <a:rPr lang="es-ES" dirty="0"/>
                        <a:t>Líquido peritoneal</a:t>
                      </a:r>
                    </a:p>
                  </a:txBody>
                  <a:tcPr/>
                </a:tc>
                <a:tc>
                  <a:txBody>
                    <a:bodyPr/>
                    <a:lstStyle/>
                    <a:p>
                      <a:endParaRPr lang="es-ES" dirty="0"/>
                    </a:p>
                  </a:txBody>
                  <a:tcPr/>
                </a:tc>
                <a:extLst>
                  <a:ext uri="{0D108BD9-81ED-4DB2-BD59-A6C34878D82A}">
                    <a16:rowId xmlns:a16="http://schemas.microsoft.com/office/drawing/2014/main" val="528327338"/>
                  </a:ext>
                </a:extLst>
              </a:tr>
            </a:tbl>
          </a:graphicData>
        </a:graphic>
      </p:graphicFrame>
    </p:spTree>
    <p:extLst>
      <p:ext uri="{BB962C8B-B14F-4D97-AF65-F5344CB8AC3E}">
        <p14:creationId xmlns:p14="http://schemas.microsoft.com/office/powerpoint/2010/main" val="107394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E7ABD-B93F-0741-7417-6B7F60AFC840}"/>
              </a:ext>
            </a:extLst>
          </p:cNvPr>
          <p:cNvSpPr>
            <a:spLocks noGrp="1"/>
          </p:cNvSpPr>
          <p:nvPr>
            <p:ph type="title"/>
          </p:nvPr>
        </p:nvSpPr>
        <p:spPr/>
        <p:txBody>
          <a:bodyPr/>
          <a:lstStyle/>
          <a:p>
            <a:r>
              <a:rPr lang="es-ES" b="1" dirty="0"/>
              <a:t>Muestras clínicas recomendadas para los estudios microbiológicos más habituales</a:t>
            </a:r>
            <a:endParaRPr lang="es-ES" dirty="0"/>
          </a:p>
        </p:txBody>
      </p:sp>
      <p:graphicFrame>
        <p:nvGraphicFramePr>
          <p:cNvPr id="4" name="Tabla 4">
            <a:extLst>
              <a:ext uri="{FF2B5EF4-FFF2-40B4-BE49-F238E27FC236}">
                <a16:creationId xmlns:a16="http://schemas.microsoft.com/office/drawing/2014/main" id="{6D1516E8-5D1F-2B1E-2D17-7D5C1990E2CC}"/>
              </a:ext>
            </a:extLst>
          </p:cNvPr>
          <p:cNvGraphicFramePr>
            <a:graphicFrameLocks noGrp="1"/>
          </p:cNvGraphicFramePr>
          <p:nvPr>
            <p:ph idx="1"/>
            <p:extLst>
              <p:ext uri="{D42A27DB-BD31-4B8C-83A1-F6EECF244321}">
                <p14:modId xmlns:p14="http://schemas.microsoft.com/office/powerpoint/2010/main" val="1324316169"/>
              </p:ext>
            </p:extLst>
          </p:nvPr>
        </p:nvGraphicFramePr>
        <p:xfrm>
          <a:off x="838200" y="1825625"/>
          <a:ext cx="10515597" cy="2392680"/>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3178949758"/>
                    </a:ext>
                  </a:extLst>
                </a:gridCol>
                <a:gridCol w="3505199">
                  <a:extLst>
                    <a:ext uri="{9D8B030D-6E8A-4147-A177-3AD203B41FA5}">
                      <a16:colId xmlns:a16="http://schemas.microsoft.com/office/drawing/2014/main" val="827436975"/>
                    </a:ext>
                  </a:extLst>
                </a:gridCol>
                <a:gridCol w="3505199">
                  <a:extLst>
                    <a:ext uri="{9D8B030D-6E8A-4147-A177-3AD203B41FA5}">
                      <a16:colId xmlns:a16="http://schemas.microsoft.com/office/drawing/2014/main" val="3702782092"/>
                    </a:ext>
                  </a:extLst>
                </a:gridCol>
              </a:tblGrid>
              <a:tr h="370840">
                <a:tc>
                  <a:txBody>
                    <a:bodyPr/>
                    <a:lstStyle/>
                    <a:p>
                      <a:pPr algn="ctr"/>
                      <a:r>
                        <a:rPr lang="es-ES" dirty="0"/>
                        <a:t>Proceso infeccioso (sospecha o diagnóstico clínico)</a:t>
                      </a:r>
                    </a:p>
                  </a:txBody>
                  <a:tcPr/>
                </a:tc>
                <a:tc>
                  <a:txBody>
                    <a:bodyPr/>
                    <a:lstStyle/>
                    <a:p>
                      <a:pPr algn="ctr"/>
                      <a:r>
                        <a:rPr lang="es-ES" dirty="0"/>
                        <a:t>Tipo de muestra estudios bacteriológicos</a:t>
                      </a:r>
                    </a:p>
                  </a:txBody>
                  <a:tcPr/>
                </a:tc>
                <a:tc>
                  <a:txBody>
                    <a:bodyPr/>
                    <a:lstStyle/>
                    <a:p>
                      <a:pPr algn="ctr"/>
                      <a:r>
                        <a:rPr lang="es-ES" dirty="0"/>
                        <a:t>Comentarios</a:t>
                      </a:r>
                    </a:p>
                  </a:txBody>
                  <a:tcPr/>
                </a:tc>
                <a:extLst>
                  <a:ext uri="{0D108BD9-81ED-4DB2-BD59-A6C34878D82A}">
                    <a16:rowId xmlns:a16="http://schemas.microsoft.com/office/drawing/2014/main" val="406975809"/>
                  </a:ext>
                </a:extLst>
              </a:tr>
              <a:tr h="370840">
                <a:tc>
                  <a:txBody>
                    <a:bodyPr/>
                    <a:lstStyle/>
                    <a:p>
                      <a:r>
                        <a:rPr lang="es-ES" dirty="0"/>
                        <a:t>Prostatitis</a:t>
                      </a:r>
                    </a:p>
                  </a:txBody>
                  <a:tcPr/>
                </a:tc>
                <a:tc>
                  <a:txBody>
                    <a:bodyPr/>
                    <a:lstStyle/>
                    <a:p>
                      <a:r>
                        <a:rPr lang="es-ES" dirty="0">
                          <a:solidFill>
                            <a:srgbClr val="FF0000"/>
                          </a:solidFill>
                        </a:rPr>
                        <a:t>Secreción prostática y orina pre y post masaje prostático</a:t>
                      </a:r>
                    </a:p>
                  </a:txBody>
                  <a:tcPr/>
                </a:tc>
                <a:tc>
                  <a:txBody>
                    <a:bodyPr/>
                    <a:lstStyle/>
                    <a:p>
                      <a:endParaRPr lang="es-ES" dirty="0"/>
                    </a:p>
                  </a:txBody>
                  <a:tcPr/>
                </a:tc>
                <a:extLst>
                  <a:ext uri="{0D108BD9-81ED-4DB2-BD59-A6C34878D82A}">
                    <a16:rowId xmlns:a16="http://schemas.microsoft.com/office/drawing/2014/main" val="3071214817"/>
                  </a:ext>
                </a:extLst>
              </a:tr>
              <a:tr h="370840">
                <a:tc>
                  <a:txBody>
                    <a:bodyPr/>
                    <a:lstStyle/>
                    <a:p>
                      <a:r>
                        <a:rPr lang="es-ES" dirty="0"/>
                        <a:t>Sinusitis</a:t>
                      </a:r>
                    </a:p>
                  </a:txBody>
                  <a:tcPr/>
                </a:tc>
                <a:tc>
                  <a:txBody>
                    <a:bodyPr/>
                    <a:lstStyle/>
                    <a:p>
                      <a:r>
                        <a:rPr lang="es-ES" dirty="0"/>
                        <a:t>Aspirado sinusal o biopsia</a:t>
                      </a:r>
                    </a:p>
                  </a:txBody>
                  <a:tcPr/>
                </a:tc>
                <a:tc>
                  <a:txBody>
                    <a:bodyPr/>
                    <a:lstStyle/>
                    <a:p>
                      <a:r>
                        <a:rPr lang="es-ES" dirty="0">
                          <a:solidFill>
                            <a:srgbClr val="FF0000"/>
                          </a:solidFill>
                        </a:rPr>
                        <a:t>No válido el exudado nasal</a:t>
                      </a:r>
                    </a:p>
                  </a:txBody>
                  <a:tcPr/>
                </a:tc>
                <a:extLst>
                  <a:ext uri="{0D108BD9-81ED-4DB2-BD59-A6C34878D82A}">
                    <a16:rowId xmlns:a16="http://schemas.microsoft.com/office/drawing/2014/main" val="850932790"/>
                  </a:ext>
                </a:extLst>
              </a:tr>
              <a:tr h="370840">
                <a:tc>
                  <a:txBody>
                    <a:bodyPr/>
                    <a:lstStyle/>
                    <a:p>
                      <a:r>
                        <a:rPr lang="es-ES" dirty="0"/>
                        <a:t>Uretritis</a:t>
                      </a:r>
                    </a:p>
                  </a:txBody>
                  <a:tcPr/>
                </a:tc>
                <a:tc>
                  <a:txBody>
                    <a:bodyPr/>
                    <a:lstStyle/>
                    <a:p>
                      <a:r>
                        <a:rPr lang="es-ES" dirty="0"/>
                        <a:t>Exudado uretral</a:t>
                      </a:r>
                    </a:p>
                  </a:txBody>
                  <a:tcPr/>
                </a:tc>
                <a:tc>
                  <a:txBody>
                    <a:bodyPr/>
                    <a:lstStyle/>
                    <a:p>
                      <a:endParaRPr lang="es-ES"/>
                    </a:p>
                  </a:txBody>
                  <a:tcPr/>
                </a:tc>
                <a:extLst>
                  <a:ext uri="{0D108BD9-81ED-4DB2-BD59-A6C34878D82A}">
                    <a16:rowId xmlns:a16="http://schemas.microsoft.com/office/drawing/2014/main" val="2528540726"/>
                  </a:ext>
                </a:extLst>
              </a:tr>
              <a:tr h="370840">
                <a:tc>
                  <a:txBody>
                    <a:bodyPr/>
                    <a:lstStyle/>
                    <a:p>
                      <a:r>
                        <a:rPr lang="es-ES" dirty="0"/>
                        <a:t>Vulvovaginitis</a:t>
                      </a:r>
                    </a:p>
                  </a:txBody>
                  <a:tcPr/>
                </a:tc>
                <a:tc>
                  <a:txBody>
                    <a:bodyPr/>
                    <a:lstStyle/>
                    <a:p>
                      <a:r>
                        <a:rPr lang="es-ES" dirty="0"/>
                        <a:t>Exudado vaginal</a:t>
                      </a:r>
                    </a:p>
                  </a:txBody>
                  <a:tcPr/>
                </a:tc>
                <a:tc>
                  <a:txBody>
                    <a:bodyPr/>
                    <a:lstStyle/>
                    <a:p>
                      <a:endParaRPr lang="es-ES" dirty="0"/>
                    </a:p>
                  </a:txBody>
                  <a:tcPr/>
                </a:tc>
                <a:extLst>
                  <a:ext uri="{0D108BD9-81ED-4DB2-BD59-A6C34878D82A}">
                    <a16:rowId xmlns:a16="http://schemas.microsoft.com/office/drawing/2014/main" val="3042059965"/>
                  </a:ext>
                </a:extLst>
              </a:tr>
            </a:tbl>
          </a:graphicData>
        </a:graphic>
      </p:graphicFrame>
    </p:spTree>
    <p:extLst>
      <p:ext uri="{BB962C8B-B14F-4D97-AF65-F5344CB8AC3E}">
        <p14:creationId xmlns:p14="http://schemas.microsoft.com/office/powerpoint/2010/main" val="42053748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TotalTime>
  <Words>2408</Words>
  <Application>Microsoft Macintosh PowerPoint</Application>
  <PresentationFormat>Panorámica</PresentationFormat>
  <Paragraphs>445</Paragraphs>
  <Slides>33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Calibri Light</vt:lpstr>
      <vt:lpstr>Tema de Office</vt:lpstr>
      <vt:lpstr>Recogida, transporte y conservación general de muestras para cultivo bacteriológico</vt:lpstr>
      <vt:lpstr>Introducción</vt:lpstr>
      <vt:lpstr>Objetivo</vt:lpstr>
      <vt:lpstr>¿Qué requisitos debe cumplir una buena muestra microbiológica?</vt:lpstr>
      <vt:lpstr>Aspectos generales que se debe cumplir en el proceso de toma de muestra</vt:lpstr>
      <vt:lpstr>Muestras clínicas recomendadas para los estudios microbiológicos más habituales</vt:lpstr>
      <vt:lpstr>Muestras clínicas recomendadas para los estudios microbiológicos más habituales</vt:lpstr>
      <vt:lpstr>Muestras clínicas recomendadas para los estudios microbiológicos más habituales</vt:lpstr>
      <vt:lpstr>Muestras clínicas recomendadas para los estudios microbiológicos más habituales</vt:lpstr>
      <vt:lpstr>Recipientes y sistemas de recogida y transporte de muestras microbiológicas</vt:lpstr>
      <vt:lpstr>Envases más utilizados</vt:lpstr>
      <vt:lpstr>Envases más utilizados</vt:lpstr>
      <vt:lpstr>Recogida de muestras</vt:lpstr>
      <vt:lpstr>Consideraciones sobre la toma de muestras</vt:lpstr>
      <vt:lpstr>Consideraciones sobre la toma de muestras</vt:lpstr>
      <vt:lpstr>Consideraciones sobre la toma de muestras</vt:lpstr>
      <vt:lpstr>Consideraciones sobre la toma de muestras gastrointestinales</vt:lpstr>
      <vt:lpstr>Consideraciones sobre la toma de muestras genitourinarias y de ITS</vt:lpstr>
      <vt:lpstr>Consideraciones sobre la toma de muestras genitourinarias y de ITS</vt:lpstr>
      <vt:lpstr>Consideraciones sobre la toma de muestras del sistema nervioso central</vt:lpstr>
      <vt:lpstr>Consideraciones sobre la toma de muestras de piel y tejidos blandos</vt:lpstr>
      <vt:lpstr>Presentación de PowerPoint</vt:lpstr>
      <vt:lpstr>Consideraciones sobre la toma de muestras del tracto respiratorio superior</vt:lpstr>
      <vt:lpstr>Consideraciones sobre la toma de muestras del tracto respiratorio inferior</vt:lpstr>
      <vt:lpstr>Conservación de las muestras hasta su procesamiento</vt:lpstr>
      <vt:lpstr>Conservación de las principales muestras si no pueden ser entregadas inmediatamente</vt:lpstr>
      <vt:lpstr>Criterios de rechazo de muestra</vt:lpstr>
      <vt:lpstr>Identificación incorrecta</vt:lpstr>
      <vt:lpstr>Transporte inadecuado</vt:lpstr>
      <vt:lpstr>Muestras de mala calidad para el cultivo</vt:lpstr>
      <vt:lpstr>Muestras inadecuadas para cultivo anaerobio</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Herida: exudado </dc:title>
  <dc:creator>Lázaro Irán Alba Valdivia</dc:creator>
  <cp:lastModifiedBy>Lázaro Irán Alba Valdivia</cp:lastModifiedBy>
  <cp:revision>29</cp:revision>
  <dcterms:created xsi:type="dcterms:W3CDTF">2023-02-25T10:22:32Z</dcterms:created>
  <dcterms:modified xsi:type="dcterms:W3CDTF">2023-02-27T21:22:42Z</dcterms:modified>
</cp:coreProperties>
</file>